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4"/>
    <p:sldMasterId id="2147483668" r:id="rId5"/>
    <p:sldMasterId id="2147483684" r:id="rId6"/>
    <p:sldMasterId id="2147483735" r:id="rId7"/>
    <p:sldMasterId id="2147483781" r:id="rId8"/>
    <p:sldMasterId id="2147483796" r:id="rId9"/>
    <p:sldMasterId id="2147483879" r:id="rId10"/>
    <p:sldMasterId id="2147483895" r:id="rId11"/>
    <p:sldMasterId id="2147483903" r:id="rId12"/>
  </p:sldMasterIdLst>
  <p:notesMasterIdLst>
    <p:notesMasterId r:id="rId30"/>
  </p:notesMasterIdLst>
  <p:sldIdLst>
    <p:sldId id="328" r:id="rId13"/>
    <p:sldId id="530" r:id="rId14"/>
    <p:sldId id="593" r:id="rId15"/>
    <p:sldId id="596" r:id="rId16"/>
    <p:sldId id="597" r:id="rId17"/>
    <p:sldId id="598" r:id="rId18"/>
    <p:sldId id="600" r:id="rId19"/>
    <p:sldId id="601" r:id="rId20"/>
    <p:sldId id="602" r:id="rId21"/>
    <p:sldId id="603" r:id="rId22"/>
    <p:sldId id="606" r:id="rId23"/>
    <p:sldId id="607" r:id="rId24"/>
    <p:sldId id="609" r:id="rId25"/>
    <p:sldId id="610" r:id="rId26"/>
    <p:sldId id="613" r:id="rId27"/>
    <p:sldId id="611" r:id="rId28"/>
    <p:sldId id="612" r:id="rId2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FE7"/>
    <a:srgbClr val="BBEEF7"/>
    <a:srgbClr val="C35DB0"/>
    <a:srgbClr val="008CCF"/>
    <a:srgbClr val="6FA8DA"/>
    <a:srgbClr val="E9EDF4"/>
    <a:srgbClr val="FFFFFF"/>
    <a:srgbClr val="F4F4F4"/>
    <a:srgbClr val="E5F3FA"/>
    <a:srgbClr val="E6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86239" autoAdjust="0"/>
  </p:normalViewPr>
  <p:slideViewPr>
    <p:cSldViewPr>
      <p:cViewPr varScale="1">
        <p:scale>
          <a:sx n="90" d="100"/>
          <a:sy n="90" d="100"/>
        </p:scale>
        <p:origin x="9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0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F9BA9-0816-4B2C-ADA5-5872E9FA5E5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2E89C2-062C-4D4B-8C2B-6505933D8205}">
      <dgm:prSet phldrT="[Text]" custT="1"/>
      <dgm:spPr/>
      <dgm:t>
        <a:bodyPr/>
        <a:lstStyle/>
        <a:p>
          <a:r>
            <a:rPr lang="de-DE" sz="3200" dirty="0">
              <a:latin typeface="Arial" panose="020B0604020202020204" pitchFamily="34" charset="0"/>
              <a:cs typeface="Arial" panose="020B0604020202020204" pitchFamily="34" charset="0"/>
            </a:rPr>
            <a:t>Landesfachkonferenz Mathematik</a:t>
          </a:r>
          <a:br>
            <a:rPr lang="de-DE" sz="3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Leitung: Landesfachbeauftragter</a:t>
          </a:r>
        </a:p>
      </dgm:t>
    </dgm:pt>
    <dgm:pt modelId="{3A3E7C76-1FB7-44E1-A5A9-7F29F97C9042}" type="parTrans" cxnId="{1F99934B-4662-4313-8C79-7A470BDA167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D3526-C648-4608-B834-4434C815A9A2}" type="sibTrans" cxnId="{1F99934B-4662-4313-8C79-7A470BDA167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7154C-4671-46BA-92D7-309DDA7C88D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berufliche Schulen</a:t>
          </a:r>
        </a:p>
      </dgm:t>
    </dgm:pt>
    <dgm:pt modelId="{3DF74727-38CE-4C2C-96F4-A2F9D519252C}" type="parTrans" cxnId="{A6BF3A63-366D-4D47-8DDC-0106CD03EC1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B77F4D-8457-4E73-B617-8823B80382E8}" type="sibTrans" cxnId="{A6BF3A63-366D-4D47-8DDC-0106CD03EC1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22EC8-617E-4BB1-BAD5-7263C92FC4FA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Gymnasien</a:t>
          </a:r>
        </a:p>
      </dgm:t>
    </dgm:pt>
    <dgm:pt modelId="{3913C2D6-EC15-4A39-95FD-6A63CE53A80D}" type="parTrans" cxnId="{9E403942-005E-4D3F-8043-F3EC8C3E5018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0D587-0B36-4505-A50F-30012891D720}" type="sibTrans" cxnId="{9E403942-005E-4D3F-8043-F3EC8C3E5018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BBFC5-C27B-46A0-ACCA-5A8CDF2CE1CF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Sek. I</a:t>
          </a:r>
        </a:p>
      </dgm:t>
    </dgm:pt>
    <dgm:pt modelId="{2B5B5FDA-076F-47C1-BE2E-5CB8C282F396}" type="parTrans" cxnId="{9E372EED-F1AC-4513-982A-8BD876109C8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FA716-46C8-44CA-8B6F-D1A62D112992}" type="sibTrans" cxnId="{9E372EED-F1AC-4513-982A-8BD876109C8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7BF77C-C6C6-40F5-826F-7459CC5343CC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Grundschulen</a:t>
          </a:r>
        </a:p>
      </dgm:t>
    </dgm:pt>
    <dgm:pt modelId="{39E52B55-DC3C-4986-BBCD-AA30C159DF46}" type="parTrans" cxnId="{F64CA13F-533E-43B8-AB84-4109D00DBEC9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22EFB-2C4C-43F3-825C-195FFC53C90C}" type="sibTrans" cxnId="{F64CA13F-533E-43B8-AB84-4109D00DBEC9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72E0E3-4121-4696-9CFA-9134525E2D7B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SBBZ</a:t>
          </a:r>
        </a:p>
      </dgm:t>
    </dgm:pt>
    <dgm:pt modelId="{E3F23CA6-BEB4-4E28-8C0C-D45C75A5585F}" type="parTrans" cxnId="{DA6F6746-D83F-4F05-B81D-CA0A567197A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5DA85-6626-46FF-86FB-5FAE60D65F2C}" type="sibTrans" cxnId="{DA6F6746-D83F-4F05-B81D-CA0A567197A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6E9EE-A084-4B51-B4FE-115AC80C15C0}" type="pres">
      <dgm:prSet presAssocID="{5B9F9BA9-0816-4B2C-ADA5-5872E9FA5E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9D1BFC-B6C9-4825-8862-9215BEBCF08A}" type="pres">
      <dgm:prSet presAssocID="{FD2E89C2-062C-4D4B-8C2B-6505933D8205}" presName="vertOne" presStyleCnt="0"/>
      <dgm:spPr/>
    </dgm:pt>
    <dgm:pt modelId="{02123692-78A7-4066-84CE-64A8BDC0EE1F}" type="pres">
      <dgm:prSet presAssocID="{FD2E89C2-062C-4D4B-8C2B-6505933D8205}" presName="txOne" presStyleLbl="node0" presStyleIdx="0" presStyleCnt="1" custScaleX="100080">
        <dgm:presLayoutVars>
          <dgm:chPref val="3"/>
        </dgm:presLayoutVars>
      </dgm:prSet>
      <dgm:spPr/>
    </dgm:pt>
    <dgm:pt modelId="{BA9F211C-0D54-4AE0-85F1-2011CACD480D}" type="pres">
      <dgm:prSet presAssocID="{FD2E89C2-062C-4D4B-8C2B-6505933D8205}" presName="parTransOne" presStyleCnt="0"/>
      <dgm:spPr/>
    </dgm:pt>
    <dgm:pt modelId="{BDA8584C-9D39-4C7C-B5A4-2EFA0E9F0E6D}" type="pres">
      <dgm:prSet presAssocID="{FD2E89C2-062C-4D4B-8C2B-6505933D8205}" presName="horzOne" presStyleCnt="0"/>
      <dgm:spPr/>
    </dgm:pt>
    <dgm:pt modelId="{25AF47F1-C455-467B-9B02-51A5691E3887}" type="pres">
      <dgm:prSet presAssocID="{7937154C-4671-46BA-92D7-309DDA7C88D0}" presName="vertTwo" presStyleCnt="0"/>
      <dgm:spPr/>
    </dgm:pt>
    <dgm:pt modelId="{251C7939-4586-4726-A634-7942AA37AFEA}" type="pres">
      <dgm:prSet presAssocID="{7937154C-4671-46BA-92D7-309DDA7C88D0}" presName="txTwo" presStyleLbl="node2" presStyleIdx="0" presStyleCnt="5">
        <dgm:presLayoutVars>
          <dgm:chPref val="3"/>
        </dgm:presLayoutVars>
      </dgm:prSet>
      <dgm:spPr/>
    </dgm:pt>
    <dgm:pt modelId="{93C2D494-A1C1-42E9-B6F3-AC96E72CB0E0}" type="pres">
      <dgm:prSet presAssocID="{7937154C-4671-46BA-92D7-309DDA7C88D0}" presName="horzTwo" presStyleCnt="0"/>
      <dgm:spPr/>
    </dgm:pt>
    <dgm:pt modelId="{002EA738-E9ED-4E89-A444-5FE5BD3FB49C}" type="pres">
      <dgm:prSet presAssocID="{FBB77F4D-8457-4E73-B617-8823B80382E8}" presName="sibSpaceTwo" presStyleCnt="0"/>
      <dgm:spPr/>
    </dgm:pt>
    <dgm:pt modelId="{C682B722-9236-43E3-B954-DE74614E4BBA}" type="pres">
      <dgm:prSet presAssocID="{51922EC8-617E-4BB1-BAD5-7263C92FC4FA}" presName="vertTwo" presStyleCnt="0"/>
      <dgm:spPr/>
    </dgm:pt>
    <dgm:pt modelId="{F79A59E8-A0F8-484C-99B5-91966EBAA7E6}" type="pres">
      <dgm:prSet presAssocID="{51922EC8-617E-4BB1-BAD5-7263C92FC4FA}" presName="txTwo" presStyleLbl="node2" presStyleIdx="1" presStyleCnt="5">
        <dgm:presLayoutVars>
          <dgm:chPref val="3"/>
        </dgm:presLayoutVars>
      </dgm:prSet>
      <dgm:spPr/>
    </dgm:pt>
    <dgm:pt modelId="{0960FCD4-979D-4258-8431-834EBA217654}" type="pres">
      <dgm:prSet presAssocID="{51922EC8-617E-4BB1-BAD5-7263C92FC4FA}" presName="horzTwo" presStyleCnt="0"/>
      <dgm:spPr/>
    </dgm:pt>
    <dgm:pt modelId="{838A1D2D-2128-4846-BEF7-E1F82EC225D2}" type="pres">
      <dgm:prSet presAssocID="{3910D587-0B36-4505-A50F-30012891D720}" presName="sibSpaceTwo" presStyleCnt="0"/>
      <dgm:spPr/>
    </dgm:pt>
    <dgm:pt modelId="{AE787115-5FDC-4681-8ABD-59F17F779F3A}" type="pres">
      <dgm:prSet presAssocID="{D1EBBFC5-C27B-46A0-ACCA-5A8CDF2CE1CF}" presName="vertTwo" presStyleCnt="0"/>
      <dgm:spPr/>
    </dgm:pt>
    <dgm:pt modelId="{F3F7AED3-9741-4EC5-9C38-DBF8A31FDB4B}" type="pres">
      <dgm:prSet presAssocID="{D1EBBFC5-C27B-46A0-ACCA-5A8CDF2CE1CF}" presName="txTwo" presStyleLbl="node2" presStyleIdx="2" presStyleCnt="5" custLinFactNeighborX="0" custLinFactNeighborY="1772">
        <dgm:presLayoutVars>
          <dgm:chPref val="3"/>
        </dgm:presLayoutVars>
      </dgm:prSet>
      <dgm:spPr/>
    </dgm:pt>
    <dgm:pt modelId="{DA0EFE36-5E17-4EDD-AF00-6BA780232526}" type="pres">
      <dgm:prSet presAssocID="{D1EBBFC5-C27B-46A0-ACCA-5A8CDF2CE1CF}" presName="horzTwo" presStyleCnt="0"/>
      <dgm:spPr/>
    </dgm:pt>
    <dgm:pt modelId="{534473B2-6327-47A8-8C11-FC120A9E5BB7}" type="pres">
      <dgm:prSet presAssocID="{FC7FA716-46C8-44CA-8B6F-D1A62D112992}" presName="sibSpaceTwo" presStyleCnt="0"/>
      <dgm:spPr/>
    </dgm:pt>
    <dgm:pt modelId="{AA197B7A-8196-489F-9D8C-92C449056AD8}" type="pres">
      <dgm:prSet presAssocID="{187BF77C-C6C6-40F5-826F-7459CC5343CC}" presName="vertTwo" presStyleCnt="0"/>
      <dgm:spPr/>
    </dgm:pt>
    <dgm:pt modelId="{E516B9B6-8ED8-4668-ACCB-3F69B65C88C0}" type="pres">
      <dgm:prSet presAssocID="{187BF77C-C6C6-40F5-826F-7459CC5343CC}" presName="txTwo" presStyleLbl="node2" presStyleIdx="3" presStyleCnt="5">
        <dgm:presLayoutVars>
          <dgm:chPref val="3"/>
        </dgm:presLayoutVars>
      </dgm:prSet>
      <dgm:spPr/>
    </dgm:pt>
    <dgm:pt modelId="{673F8468-0015-497C-B6B3-4BB189F8B7A8}" type="pres">
      <dgm:prSet presAssocID="{187BF77C-C6C6-40F5-826F-7459CC5343CC}" presName="horzTwo" presStyleCnt="0"/>
      <dgm:spPr/>
    </dgm:pt>
    <dgm:pt modelId="{B54B2FAA-E67D-40BA-97F2-660AF90E2435}" type="pres">
      <dgm:prSet presAssocID="{B1F22EFB-2C4C-43F3-825C-195FFC53C90C}" presName="sibSpaceTwo" presStyleCnt="0"/>
      <dgm:spPr/>
    </dgm:pt>
    <dgm:pt modelId="{F833299A-5F13-4B61-80AC-35FC4E7F7AE6}" type="pres">
      <dgm:prSet presAssocID="{AF72E0E3-4121-4696-9CFA-9134525E2D7B}" presName="vertTwo" presStyleCnt="0"/>
      <dgm:spPr/>
    </dgm:pt>
    <dgm:pt modelId="{69194A88-1861-4054-AA52-1E1551D1200C}" type="pres">
      <dgm:prSet presAssocID="{AF72E0E3-4121-4696-9CFA-9134525E2D7B}" presName="txTwo" presStyleLbl="node2" presStyleIdx="4" presStyleCnt="5">
        <dgm:presLayoutVars>
          <dgm:chPref val="3"/>
        </dgm:presLayoutVars>
      </dgm:prSet>
      <dgm:spPr/>
    </dgm:pt>
    <dgm:pt modelId="{FCB8C119-2E58-4323-BD61-514271736A7B}" type="pres">
      <dgm:prSet presAssocID="{AF72E0E3-4121-4696-9CFA-9134525E2D7B}" presName="horzTwo" presStyleCnt="0"/>
      <dgm:spPr/>
    </dgm:pt>
  </dgm:ptLst>
  <dgm:cxnLst>
    <dgm:cxn modelId="{55240A11-8EA1-4C0D-9810-D09ECB84DCB9}" type="presOf" srcId="{FD2E89C2-062C-4D4B-8C2B-6505933D8205}" destId="{02123692-78A7-4066-84CE-64A8BDC0EE1F}" srcOrd="0" destOrd="0" presId="urn:microsoft.com/office/officeart/2005/8/layout/hierarchy4"/>
    <dgm:cxn modelId="{BC293D21-F89B-4073-B6FA-B0CDDE98DB43}" type="presOf" srcId="{51922EC8-617E-4BB1-BAD5-7263C92FC4FA}" destId="{F79A59E8-A0F8-484C-99B5-91966EBAA7E6}" srcOrd="0" destOrd="0" presId="urn:microsoft.com/office/officeart/2005/8/layout/hierarchy4"/>
    <dgm:cxn modelId="{401B322E-7824-4877-BDB4-E96D6BE1FC91}" type="presOf" srcId="{5B9F9BA9-0816-4B2C-ADA5-5872E9FA5E53}" destId="{3976E9EE-A084-4B51-B4FE-115AC80C15C0}" srcOrd="0" destOrd="0" presId="urn:microsoft.com/office/officeart/2005/8/layout/hierarchy4"/>
    <dgm:cxn modelId="{F64CA13F-533E-43B8-AB84-4109D00DBEC9}" srcId="{FD2E89C2-062C-4D4B-8C2B-6505933D8205}" destId="{187BF77C-C6C6-40F5-826F-7459CC5343CC}" srcOrd="3" destOrd="0" parTransId="{39E52B55-DC3C-4986-BBCD-AA30C159DF46}" sibTransId="{B1F22EFB-2C4C-43F3-825C-195FFC53C90C}"/>
    <dgm:cxn modelId="{577DBC5F-0713-4065-BD8D-4B0BA6B5E8A8}" type="presOf" srcId="{7937154C-4671-46BA-92D7-309DDA7C88D0}" destId="{251C7939-4586-4726-A634-7942AA37AFEA}" srcOrd="0" destOrd="0" presId="urn:microsoft.com/office/officeart/2005/8/layout/hierarchy4"/>
    <dgm:cxn modelId="{9E403942-005E-4D3F-8043-F3EC8C3E5018}" srcId="{FD2E89C2-062C-4D4B-8C2B-6505933D8205}" destId="{51922EC8-617E-4BB1-BAD5-7263C92FC4FA}" srcOrd="1" destOrd="0" parTransId="{3913C2D6-EC15-4A39-95FD-6A63CE53A80D}" sibTransId="{3910D587-0B36-4505-A50F-30012891D720}"/>
    <dgm:cxn modelId="{A6BF3A63-366D-4D47-8DDC-0106CD03EC12}" srcId="{FD2E89C2-062C-4D4B-8C2B-6505933D8205}" destId="{7937154C-4671-46BA-92D7-309DDA7C88D0}" srcOrd="0" destOrd="0" parTransId="{3DF74727-38CE-4C2C-96F4-A2F9D519252C}" sibTransId="{FBB77F4D-8457-4E73-B617-8823B80382E8}"/>
    <dgm:cxn modelId="{D4018F65-9207-4FDD-A8FE-2F653CF46439}" type="presOf" srcId="{AF72E0E3-4121-4696-9CFA-9134525E2D7B}" destId="{69194A88-1861-4054-AA52-1E1551D1200C}" srcOrd="0" destOrd="0" presId="urn:microsoft.com/office/officeart/2005/8/layout/hierarchy4"/>
    <dgm:cxn modelId="{DA6F6746-D83F-4F05-B81D-CA0A567197AB}" srcId="{FD2E89C2-062C-4D4B-8C2B-6505933D8205}" destId="{AF72E0E3-4121-4696-9CFA-9134525E2D7B}" srcOrd="4" destOrd="0" parTransId="{E3F23CA6-BEB4-4E28-8C0C-D45C75A5585F}" sibTransId="{5135DA85-6626-46FF-86FB-5FAE60D65F2C}"/>
    <dgm:cxn modelId="{1F99934B-4662-4313-8C79-7A470BDA1672}" srcId="{5B9F9BA9-0816-4B2C-ADA5-5872E9FA5E53}" destId="{FD2E89C2-062C-4D4B-8C2B-6505933D8205}" srcOrd="0" destOrd="0" parTransId="{3A3E7C76-1FB7-44E1-A5A9-7F29F97C9042}" sibTransId="{9B1D3526-C648-4608-B834-4434C815A9A2}"/>
    <dgm:cxn modelId="{30275894-07E7-4F81-B260-2EDD5AFD6289}" type="presOf" srcId="{D1EBBFC5-C27B-46A0-ACCA-5A8CDF2CE1CF}" destId="{F3F7AED3-9741-4EC5-9C38-DBF8A31FDB4B}" srcOrd="0" destOrd="0" presId="urn:microsoft.com/office/officeart/2005/8/layout/hierarchy4"/>
    <dgm:cxn modelId="{54BF71DD-0B42-4555-91F8-0DC3609C2D47}" type="presOf" srcId="{187BF77C-C6C6-40F5-826F-7459CC5343CC}" destId="{E516B9B6-8ED8-4668-ACCB-3F69B65C88C0}" srcOrd="0" destOrd="0" presId="urn:microsoft.com/office/officeart/2005/8/layout/hierarchy4"/>
    <dgm:cxn modelId="{9E372EED-F1AC-4513-982A-8BD876109C84}" srcId="{FD2E89C2-062C-4D4B-8C2B-6505933D8205}" destId="{D1EBBFC5-C27B-46A0-ACCA-5A8CDF2CE1CF}" srcOrd="2" destOrd="0" parTransId="{2B5B5FDA-076F-47C1-BE2E-5CB8C282F396}" sibTransId="{FC7FA716-46C8-44CA-8B6F-D1A62D112992}"/>
    <dgm:cxn modelId="{21175DA9-2211-4777-ADF2-AAB717DCC008}" type="presParOf" srcId="{3976E9EE-A084-4B51-B4FE-115AC80C15C0}" destId="{B69D1BFC-B6C9-4825-8862-9215BEBCF08A}" srcOrd="0" destOrd="0" presId="urn:microsoft.com/office/officeart/2005/8/layout/hierarchy4"/>
    <dgm:cxn modelId="{FCFE1B9E-9B39-4A60-9E82-61B1AD84AEC1}" type="presParOf" srcId="{B69D1BFC-B6C9-4825-8862-9215BEBCF08A}" destId="{02123692-78A7-4066-84CE-64A8BDC0EE1F}" srcOrd="0" destOrd="0" presId="urn:microsoft.com/office/officeart/2005/8/layout/hierarchy4"/>
    <dgm:cxn modelId="{044AAF7C-1C48-4D15-A3DC-2D756BAF5870}" type="presParOf" srcId="{B69D1BFC-B6C9-4825-8862-9215BEBCF08A}" destId="{BA9F211C-0D54-4AE0-85F1-2011CACD480D}" srcOrd="1" destOrd="0" presId="urn:microsoft.com/office/officeart/2005/8/layout/hierarchy4"/>
    <dgm:cxn modelId="{70627CE2-A35E-4233-B73B-6215C38C52FC}" type="presParOf" srcId="{B69D1BFC-B6C9-4825-8862-9215BEBCF08A}" destId="{BDA8584C-9D39-4C7C-B5A4-2EFA0E9F0E6D}" srcOrd="2" destOrd="0" presId="urn:microsoft.com/office/officeart/2005/8/layout/hierarchy4"/>
    <dgm:cxn modelId="{DBDABF15-B977-4052-A64B-71D30BEDDF6F}" type="presParOf" srcId="{BDA8584C-9D39-4C7C-B5A4-2EFA0E9F0E6D}" destId="{25AF47F1-C455-467B-9B02-51A5691E3887}" srcOrd="0" destOrd="0" presId="urn:microsoft.com/office/officeart/2005/8/layout/hierarchy4"/>
    <dgm:cxn modelId="{9B4F9525-BBEB-4E7C-A207-58AE184E4E01}" type="presParOf" srcId="{25AF47F1-C455-467B-9B02-51A5691E3887}" destId="{251C7939-4586-4726-A634-7942AA37AFEA}" srcOrd="0" destOrd="0" presId="urn:microsoft.com/office/officeart/2005/8/layout/hierarchy4"/>
    <dgm:cxn modelId="{35514A46-FD34-4974-902A-C444E46DB989}" type="presParOf" srcId="{25AF47F1-C455-467B-9B02-51A5691E3887}" destId="{93C2D494-A1C1-42E9-B6F3-AC96E72CB0E0}" srcOrd="1" destOrd="0" presId="urn:microsoft.com/office/officeart/2005/8/layout/hierarchy4"/>
    <dgm:cxn modelId="{75ADFB9F-C4F4-4968-9E06-56078C22778B}" type="presParOf" srcId="{BDA8584C-9D39-4C7C-B5A4-2EFA0E9F0E6D}" destId="{002EA738-E9ED-4E89-A444-5FE5BD3FB49C}" srcOrd="1" destOrd="0" presId="urn:microsoft.com/office/officeart/2005/8/layout/hierarchy4"/>
    <dgm:cxn modelId="{BBE7AA29-D46D-47F0-83EB-58F59F368D75}" type="presParOf" srcId="{BDA8584C-9D39-4C7C-B5A4-2EFA0E9F0E6D}" destId="{C682B722-9236-43E3-B954-DE74614E4BBA}" srcOrd="2" destOrd="0" presId="urn:microsoft.com/office/officeart/2005/8/layout/hierarchy4"/>
    <dgm:cxn modelId="{FAAFA48C-FA18-4248-8CD3-4A5FC9A09303}" type="presParOf" srcId="{C682B722-9236-43E3-B954-DE74614E4BBA}" destId="{F79A59E8-A0F8-484C-99B5-91966EBAA7E6}" srcOrd="0" destOrd="0" presId="urn:microsoft.com/office/officeart/2005/8/layout/hierarchy4"/>
    <dgm:cxn modelId="{67CFD175-98D6-4D5A-BFC5-28BDDE2280A7}" type="presParOf" srcId="{C682B722-9236-43E3-B954-DE74614E4BBA}" destId="{0960FCD4-979D-4258-8431-834EBA217654}" srcOrd="1" destOrd="0" presId="urn:microsoft.com/office/officeart/2005/8/layout/hierarchy4"/>
    <dgm:cxn modelId="{217921BA-2C05-4F32-A7AC-793BB8FF2857}" type="presParOf" srcId="{BDA8584C-9D39-4C7C-B5A4-2EFA0E9F0E6D}" destId="{838A1D2D-2128-4846-BEF7-E1F82EC225D2}" srcOrd="3" destOrd="0" presId="urn:microsoft.com/office/officeart/2005/8/layout/hierarchy4"/>
    <dgm:cxn modelId="{8EEDA4AE-CF59-4674-971E-4DBFEB94C7A9}" type="presParOf" srcId="{BDA8584C-9D39-4C7C-B5A4-2EFA0E9F0E6D}" destId="{AE787115-5FDC-4681-8ABD-59F17F779F3A}" srcOrd="4" destOrd="0" presId="urn:microsoft.com/office/officeart/2005/8/layout/hierarchy4"/>
    <dgm:cxn modelId="{2FF5C97B-AE5E-466F-AC50-E347AAED99C1}" type="presParOf" srcId="{AE787115-5FDC-4681-8ABD-59F17F779F3A}" destId="{F3F7AED3-9741-4EC5-9C38-DBF8A31FDB4B}" srcOrd="0" destOrd="0" presId="urn:microsoft.com/office/officeart/2005/8/layout/hierarchy4"/>
    <dgm:cxn modelId="{EC849D75-E3FE-4CC6-B6B0-7C202EF01CFE}" type="presParOf" srcId="{AE787115-5FDC-4681-8ABD-59F17F779F3A}" destId="{DA0EFE36-5E17-4EDD-AF00-6BA780232526}" srcOrd="1" destOrd="0" presId="urn:microsoft.com/office/officeart/2005/8/layout/hierarchy4"/>
    <dgm:cxn modelId="{0AB29EC3-C804-4452-ADC9-64067232C1EE}" type="presParOf" srcId="{BDA8584C-9D39-4C7C-B5A4-2EFA0E9F0E6D}" destId="{534473B2-6327-47A8-8C11-FC120A9E5BB7}" srcOrd="5" destOrd="0" presId="urn:microsoft.com/office/officeart/2005/8/layout/hierarchy4"/>
    <dgm:cxn modelId="{60B62579-571F-4541-B46C-6902E244EE2D}" type="presParOf" srcId="{BDA8584C-9D39-4C7C-B5A4-2EFA0E9F0E6D}" destId="{AA197B7A-8196-489F-9D8C-92C449056AD8}" srcOrd="6" destOrd="0" presId="urn:microsoft.com/office/officeart/2005/8/layout/hierarchy4"/>
    <dgm:cxn modelId="{770964EB-39F2-48E8-B126-FBF29E87623B}" type="presParOf" srcId="{AA197B7A-8196-489F-9D8C-92C449056AD8}" destId="{E516B9B6-8ED8-4668-ACCB-3F69B65C88C0}" srcOrd="0" destOrd="0" presId="urn:microsoft.com/office/officeart/2005/8/layout/hierarchy4"/>
    <dgm:cxn modelId="{7DC7BA23-773A-4D0F-875D-B9FDF277262A}" type="presParOf" srcId="{AA197B7A-8196-489F-9D8C-92C449056AD8}" destId="{673F8468-0015-497C-B6B3-4BB189F8B7A8}" srcOrd="1" destOrd="0" presId="urn:microsoft.com/office/officeart/2005/8/layout/hierarchy4"/>
    <dgm:cxn modelId="{7057665E-792F-43A4-8057-B8BF72E122A5}" type="presParOf" srcId="{BDA8584C-9D39-4C7C-B5A4-2EFA0E9F0E6D}" destId="{B54B2FAA-E67D-40BA-97F2-660AF90E2435}" srcOrd="7" destOrd="0" presId="urn:microsoft.com/office/officeart/2005/8/layout/hierarchy4"/>
    <dgm:cxn modelId="{F9835395-8B7F-425F-B96B-07199219D0D0}" type="presParOf" srcId="{BDA8584C-9D39-4C7C-B5A4-2EFA0E9F0E6D}" destId="{F833299A-5F13-4B61-80AC-35FC4E7F7AE6}" srcOrd="8" destOrd="0" presId="urn:microsoft.com/office/officeart/2005/8/layout/hierarchy4"/>
    <dgm:cxn modelId="{3F5EAFC7-637B-403F-9611-9F427DECBA20}" type="presParOf" srcId="{F833299A-5F13-4B61-80AC-35FC4E7F7AE6}" destId="{69194A88-1861-4054-AA52-1E1551D1200C}" srcOrd="0" destOrd="0" presId="urn:microsoft.com/office/officeart/2005/8/layout/hierarchy4"/>
    <dgm:cxn modelId="{CA864B82-83BD-40BB-A6BA-3BCF868CF743}" type="presParOf" srcId="{F833299A-5F13-4B61-80AC-35FC4E7F7AE6}" destId="{FCB8C119-2E58-4323-BD61-514271736A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23692-78A7-4066-84CE-64A8BDC0EE1F}">
      <dsp:nvSpPr>
        <dsp:cNvPr id="0" name=""/>
        <dsp:cNvSpPr/>
      </dsp:nvSpPr>
      <dsp:spPr>
        <a:xfrm>
          <a:off x="11" y="242"/>
          <a:ext cx="6707065" cy="1424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latin typeface="Arial" panose="020B0604020202020204" pitchFamily="34" charset="0"/>
              <a:cs typeface="Arial" panose="020B0604020202020204" pitchFamily="34" charset="0"/>
            </a:rPr>
            <a:t>Landesfachkonferenz Mathematik</a:t>
          </a:r>
          <a:br>
            <a:rPr lang="de-DE" sz="3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Leitung: Landesfachbeauftragter</a:t>
          </a:r>
        </a:p>
      </dsp:txBody>
      <dsp:txXfrm>
        <a:off x="41723" y="41954"/>
        <a:ext cx="6623641" cy="1340724"/>
      </dsp:txXfrm>
    </dsp:sp>
    <dsp:sp modelId="{251C7939-4586-4726-A634-7942AA37AFEA}">
      <dsp:nvSpPr>
        <dsp:cNvPr id="0" name=""/>
        <dsp:cNvSpPr/>
      </dsp:nvSpPr>
      <dsp:spPr>
        <a:xfrm>
          <a:off x="2692" y="1601185"/>
          <a:ext cx="1255941" cy="1424148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berufliche Schulen</a:t>
          </a:r>
        </a:p>
      </dsp:txBody>
      <dsp:txXfrm>
        <a:off x="39477" y="1637970"/>
        <a:ext cx="1182371" cy="1350578"/>
      </dsp:txXfrm>
    </dsp:sp>
    <dsp:sp modelId="{F79A59E8-A0F8-484C-99B5-91966EBAA7E6}">
      <dsp:nvSpPr>
        <dsp:cNvPr id="0" name=""/>
        <dsp:cNvSpPr/>
      </dsp:nvSpPr>
      <dsp:spPr>
        <a:xfrm>
          <a:off x="1364132" y="1601185"/>
          <a:ext cx="1255941" cy="1424148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Gymnasien</a:t>
          </a:r>
        </a:p>
      </dsp:txBody>
      <dsp:txXfrm>
        <a:off x="1400917" y="1637970"/>
        <a:ext cx="1182371" cy="1350578"/>
      </dsp:txXfrm>
    </dsp:sp>
    <dsp:sp modelId="{F3F7AED3-9741-4EC5-9C38-DBF8A31FDB4B}">
      <dsp:nvSpPr>
        <dsp:cNvPr id="0" name=""/>
        <dsp:cNvSpPr/>
      </dsp:nvSpPr>
      <dsp:spPr>
        <a:xfrm>
          <a:off x="2725573" y="1601428"/>
          <a:ext cx="1255941" cy="1424148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Sek. I</a:t>
          </a:r>
        </a:p>
      </dsp:txBody>
      <dsp:txXfrm>
        <a:off x="2762358" y="1638213"/>
        <a:ext cx="1182371" cy="1350578"/>
      </dsp:txXfrm>
    </dsp:sp>
    <dsp:sp modelId="{E516B9B6-8ED8-4668-ACCB-3F69B65C88C0}">
      <dsp:nvSpPr>
        <dsp:cNvPr id="0" name=""/>
        <dsp:cNvSpPr/>
      </dsp:nvSpPr>
      <dsp:spPr>
        <a:xfrm>
          <a:off x="4087013" y="1601185"/>
          <a:ext cx="1255941" cy="1424148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Grundschulen</a:t>
          </a:r>
        </a:p>
      </dsp:txBody>
      <dsp:txXfrm>
        <a:off x="4123798" y="1637970"/>
        <a:ext cx="1182371" cy="1350578"/>
      </dsp:txXfrm>
    </dsp:sp>
    <dsp:sp modelId="{69194A88-1861-4054-AA52-1E1551D1200C}">
      <dsp:nvSpPr>
        <dsp:cNvPr id="0" name=""/>
        <dsp:cNvSpPr/>
      </dsp:nvSpPr>
      <dsp:spPr>
        <a:xfrm>
          <a:off x="5448454" y="1601185"/>
          <a:ext cx="1255941" cy="1424148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Landesfachteamleitung SBBZ</a:t>
          </a:r>
        </a:p>
      </dsp:txBody>
      <dsp:txXfrm>
        <a:off x="5485239" y="1637970"/>
        <a:ext cx="1182371" cy="135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69359-796A-42A1-983C-9C428D6E6769}" type="datetimeFigureOut">
              <a:rPr lang="de-DE" smtClean="0"/>
              <a:t>15.02.2020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D8040-4609-48AB-BED4-64783C3FAC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90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524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0703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03244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96262570"/>
      </p:ext>
    </p:extLst>
  </p:cSld>
  <p:clrMapOvr>
    <a:masterClrMapping/>
  </p:clrMapOvr>
  <p:transition>
    <p:pull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6800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46686"/>
      </p:ext>
    </p:extLst>
  </p:cSld>
  <p:clrMapOvr>
    <a:masterClrMapping/>
  </p:clrMapOvr>
  <p:transition>
    <p:pull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96403129"/>
      </p:ext>
    </p:extLst>
  </p:cSld>
  <p:clrMapOvr>
    <a:masterClrMapping/>
  </p:clrMapOvr>
  <p:transition>
    <p:pull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3128057"/>
      </p:ext>
    </p:extLst>
  </p:cSld>
  <p:clrMapOvr>
    <a:masterClrMapping/>
  </p:clrMapOvr>
  <p:transition>
    <p:pull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848761"/>
      </p:ext>
    </p:extLst>
  </p:cSld>
  <p:clrMapOvr>
    <a:masterClrMapping/>
  </p:clrMapOvr>
  <p:transition>
    <p:pull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77011233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671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de-DE" sz="240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4DC10C-4B45-4F0D-B166-81A0511091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ext Box 8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Fachtagung der KultusministerkonferenzFachtagung der Kultusministerkonferenz</a:t>
            </a: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96BF00A-0771-4A70-9F35-1FAEA659669B}" type="datetime1">
              <a:rPr lang="de-DE"/>
              <a:pPr>
                <a:defRPr/>
              </a:pPr>
              <a:t>15.02.2020</a:t>
            </a:fld>
            <a:r>
              <a:rPr lang="de-DE"/>
              <a:t>17. November 2006</a:t>
            </a:r>
          </a:p>
        </p:txBody>
      </p:sp>
    </p:spTree>
    <p:extLst>
      <p:ext uri="{BB962C8B-B14F-4D97-AF65-F5344CB8AC3E}">
        <p14:creationId xmlns:p14="http://schemas.microsoft.com/office/powerpoint/2010/main" val="128022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A0ACC64-BCDB-462F-AAB1-7E3CB92649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95CE22F-9F7A-4D39-9BD6-CB0E72DA82B6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85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D65A575-2EE1-4235-9560-F8458169FC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81341C-172E-4B61-8353-8C40CD98DC37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22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3429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AE7AED5-1AF4-498B-A384-6020938673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0490C90-4DAE-4CAD-8C49-995013B99F7C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90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0930E0-86C2-4D97-BBC9-6D4CE78AEF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257E4C0-CC78-41A4-9608-1E833F578049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27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36C6BCD-3D39-4691-A72D-061D5A0A2D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E911702-941B-4195-955F-9F2B0BF3195A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70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31A9763-9A2B-48AC-A645-B4B80B8C5C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01B3F9-AAD0-4335-BD1D-A0EBF77EDD95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817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490BFE-7BD9-4FE9-8099-C93830501A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6793EA8-E27B-4E04-BA9B-C616D773A5E2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2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05574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E6E5023-CD19-4C9B-94B0-B6FE21BC0B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8FE5040-CACB-411C-8237-E59220ACE999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56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59FAFC8-B1C5-430B-8B54-25FB6A3FD3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401C865-DD8F-4A49-9FCE-2FB65B51D7B2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800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981200"/>
            <a:ext cx="1943100" cy="4038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5676900" cy="4038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2EE433-CAC7-40A9-BD74-637588FE10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8B19F43-76DB-4B74-820F-AE1DF3733D96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812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3429000"/>
            <a:ext cx="3810000" cy="2590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3810000" cy="2590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3BF7961-DBCB-4A1E-89AF-4F33EE6CA8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216BDFD-CF83-4AB5-B123-7CB618D7A1BD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390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3429000"/>
            <a:ext cx="7772400" cy="2590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111F1A7-67FF-403E-9350-72C05877BA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5DBC4A-CEE6-4D1F-A50B-C71BE7A9F19D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153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BFBAE01-84E3-4D28-A121-95A493D5A8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AD3DD75-9BEB-4C32-B690-EF3368256361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851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55650" y="1638300"/>
            <a:ext cx="7416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22900">
                <a:solidFill>
                  <a:srgbClr val="FAFAFC"/>
                </a:solidFill>
              </a:rPr>
              <a:t>IQSH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71600" y="4267200"/>
            <a:ext cx="595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71600" y="1905000"/>
            <a:ext cx="595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16399" name="Picture 15" descr="IQSH_flag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88913"/>
            <a:ext cx="2146300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827212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707188"/>
            <a:ext cx="9142412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722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756D9-0C90-4DD4-9A5F-C36EDE2963E9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40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D15E-EFFE-4406-BEFF-44B8CFEEFFA7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13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EDD7-1A94-436E-8D7C-789FE74D77EB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4863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8B61-014A-459E-8440-B56D99871CDA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1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19F8B-D653-47F9-9AF1-FBB5C1E1994B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59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ECE75-D71D-4FA7-BF30-E1110EDC437E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00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FFCE-7B36-42AF-A3F7-10365805F0F8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78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AF46B-3DDF-46E8-96BB-693313EFF5A3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78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90D1-2C70-4365-B932-23FC8F332071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08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3D1-17B3-42B9-9C60-41D5995C11E1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46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1450975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2407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219700" y="6245225"/>
            <a:ext cx="863600" cy="476250"/>
          </a:xfrm>
        </p:spPr>
        <p:txBody>
          <a:bodyPr/>
          <a:lstStyle>
            <a:lvl1pPr>
              <a:defRPr/>
            </a:lvl1pPr>
          </a:lstStyle>
          <a:p>
            <a:fld id="{59F8B339-25BA-43A8-9364-042AA4B04FBE}" type="slidenum">
              <a:rPr lang="de-DE" altLang="de-DE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82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BA4B40-F4B5-4AF4-95DB-A190682CEA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60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E5E483-F4A7-440F-BBE9-B769D287C1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2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2642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74888B-05B2-4C44-ABA2-D3D56837EC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06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524000"/>
            <a:ext cx="3719513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37211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A3929E-4AC2-44F9-B60F-822EA9879C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18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85CE2A8-085D-429C-B162-CB186ED217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47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18D118-5AE2-406D-8B25-857B0DA144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21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D201876-C23A-499E-B16B-75A48785DC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81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E03BF5-EE7E-4BE1-BABD-90E614FE71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90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E81CC-FD7B-4BBD-B7C0-0F9B2974F2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08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D0113-BB7C-4D8F-97B7-AFA5761EB6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16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549275"/>
            <a:ext cx="1901825" cy="518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5554663" cy="518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23DD3E-A497-4234-841D-786D544AF8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82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7605713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524000"/>
            <a:ext cx="7593013" cy="42100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36B395-FDB0-40C0-BC20-A75919244C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2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6534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981C1AD-1839-4627-8BA1-02EF0A5050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de-DE" sz="2400">
              <a:solidFill>
                <a:srgbClr val="0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4251F68-56A0-4631-B511-BAF433326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D08EB50-0BFB-485A-9A14-76B687F75B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2C62851-E5C1-4612-A466-A3BEA65583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D7AB30A-1888-41B0-944B-6D4AEF42B1F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6EE41285-EEEA-48C6-9C79-DC25A7E20691}"/>
              </a:ext>
            </a:extLst>
          </p:cNvPr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Fachtagung der KultusministerkonferenzFachtagung der Kultusministerkonferenz</a:t>
            </a:r>
            <a:endParaRPr lang="el-G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BE910F5-4A2D-4FEA-813B-E84A5251DDB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37610E-B21A-433F-8890-CFCDC3A1577A}" type="datetime1">
              <a:rPr lang="de-DE"/>
              <a:pPr>
                <a:defRPr/>
              </a:pPr>
              <a:t>15.02.2020</a:t>
            </a:fld>
            <a:r>
              <a:rPr lang="de-DE"/>
              <a:t>17. November 2006</a:t>
            </a:r>
          </a:p>
        </p:txBody>
      </p:sp>
    </p:spTree>
    <p:extLst>
      <p:ext uri="{BB962C8B-B14F-4D97-AF65-F5344CB8AC3E}">
        <p14:creationId xmlns:p14="http://schemas.microsoft.com/office/powerpoint/2010/main" val="1596460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EFDE0D68-274B-4C39-920B-2BCD02D941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0B1225-BCBB-4B83-843B-7C6B3210CDD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B402F5D-FA78-4AA2-BC30-61D5D85E4B8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8E5D160-D212-4591-BD1E-19F8DC156D15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80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FCAF7C21-2B76-45E7-B0BF-2B0EED59E8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9EE1FE-A05B-4DD9-80C1-48403B7F8EC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37E5FCF0-FD06-4C32-B4F9-BB5F8DEC174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E2CF05D-8F35-4A80-8CB3-D396F0D8486B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683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3429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9D95B0C5-B406-43EA-B45A-E7A4075745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FFDCC1-6A46-484D-A536-31896E72FAD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577C89A2-2694-41F6-A9D4-74102771DDE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8BF9A64-7BDF-4081-AEAE-4FA069F54319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810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25F76E46-8F95-41E0-BCBE-52E595B1E4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3A9B312-7C8E-436A-9251-3B47CD648D2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3DB78A3F-87D6-4899-9359-D4E8DAE7CB4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FFA8E9-26F0-4E9A-97F1-1047EAAE7503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677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5FCB2FF8-84B9-4509-B958-7BE156D432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321B11-0656-4BD7-BAC3-70B06044753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B4E23F67-CD6C-46D4-B33C-3C22F3CCDF8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868994-4502-4810-96B9-EBEAD9773643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646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3F07CDED-412A-4DD1-B3AE-31EF1579B8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D796DAD-03C6-4FC8-9CE6-ED4679CE4C8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1429FE06-6B7F-4C44-8CAE-BF6B0C5AAB8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2A7FF4-9D5D-410F-8122-05070DA7F69C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181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DE02B812-859D-43C3-845B-D56039556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38DEE9-FF35-4FB6-8D1E-365A498B82A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999A7C3-3814-48C3-9770-7568BBB0793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6DFB86D-0E28-4B03-B819-D133249E3FBA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065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5984CBF0-ECE5-4137-90AD-1BA2992F20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608021-7B21-4A86-A44D-EC2366475CB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70CAAAA1-6983-4AFA-9D39-3CFE63E1299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F0FA11-43D8-469B-AC53-5D06F40D25AC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252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2E7DC606-1129-47F4-99EB-381829B10A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8E9FA36-60E5-4D3F-AB7B-A969268BDEF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2AF6B333-B2AD-441E-9233-DBD9F43815E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25DE517-F311-4E9A-8CE9-AA9ED46BC9CC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20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2428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981200"/>
            <a:ext cx="1943100" cy="4038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5676900" cy="4038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D6614374-F450-49CC-B369-E4FA11ABA0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AD6E8E-B5ED-4B7A-94A2-840FF6AE728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7CB2915-018E-4DCD-883C-F81B337A610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168971-640F-4432-845D-A53431F9F926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834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3429000"/>
            <a:ext cx="3810000" cy="2590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3810000" cy="2590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0E418D5F-4EFF-4179-A11A-95D35345A2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59C9928-6E25-4620-A2FB-8C74A9834E0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C7A0A94-F805-4EBD-B955-64268C1CF2E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FD26767-1010-4BA6-ACF3-9A6445B9C02D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198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3429000"/>
            <a:ext cx="7772400" cy="2590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51EA9C4E-085F-4305-96DC-0DA4D5E937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D2EA100-8A7D-421F-BA67-62ED5EAB2D7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8039296F-6EB7-48D1-B04C-2EDFDE592F1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136D710-C4F3-4DC4-9A36-49A8FFA33D29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5363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3F61E8F0-28F4-4979-ADE4-FAB4682ED6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833D34B-8D1E-4946-9C03-7AF2DF94078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EFD70930-A2EE-4884-8B66-F6D8F5C2118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0CEFB7E-5E82-4650-B30A-F0F3F6391692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3489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052A0F0-7CD0-4F46-A25C-F732A42AEA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de-DE" sz="2400">
              <a:solidFill>
                <a:srgbClr val="0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3FFCD5-01D9-4825-ABEC-C66126B2D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87AE9D-D23B-43A0-9458-F10615550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90A5738-6C55-478F-BFF2-5C7092EDEC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9BCFD7A-54DB-4CB9-9A79-6B286B755E0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F28B763-D5C2-464A-B8BD-CBFD970B23D1}"/>
              </a:ext>
            </a:extLst>
          </p:cNvPr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Fachtagung der KultusministerkonferenzFachtagung der Kultusministerkonferenz</a:t>
            </a:r>
            <a:endParaRPr lang="el-G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6AE1492-23EF-4DFB-BB4B-3AA6597A5E5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F2898C0-55C1-472D-B23F-9B7B10FC06C7}" type="datetime1">
              <a:rPr lang="de-DE"/>
              <a:pPr>
                <a:defRPr/>
              </a:pPr>
              <a:t>15.02.2020</a:t>
            </a:fld>
            <a:r>
              <a:rPr lang="de-DE"/>
              <a:t>17. November 2006</a:t>
            </a:r>
          </a:p>
        </p:txBody>
      </p:sp>
    </p:spTree>
    <p:extLst>
      <p:ext uri="{BB962C8B-B14F-4D97-AF65-F5344CB8AC3E}">
        <p14:creationId xmlns:p14="http://schemas.microsoft.com/office/powerpoint/2010/main" val="3534019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EDD2CE68-8A8B-4414-972D-21B973361B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79EF7DA-6079-4947-9B57-C227DCF8243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024E3F86-9707-4336-81D9-6697126A585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26E3383-8484-4676-942C-035A02E933E5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841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73B3E4A0-5AB6-429B-BADF-FC8906658A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0034CC8-B08F-471E-840D-C7887570DAF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712BE93-4EBF-4301-BE16-086B6EB2FF6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D44C399-3148-443B-AF94-FAC126820F09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6545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3429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E8D82536-ED4F-4B7C-8DA5-C9A754C654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781AC91-A59C-4560-B329-6EFA07BFBEA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41660EE5-4269-40E0-AA36-966F566603B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1B1300-9186-44DE-9832-1BC8BC088036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7321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6529B34-FD34-46E9-9544-FB59E6B1C0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299995B-92D7-4B4B-85D8-2442843A2FB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645C577-CF61-41AA-B4DC-8D103908DB9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79C6553-F053-44C5-B3E5-0C0285BFC3C1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42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F00CEA63-A893-43A2-A55E-4E2F3A59EA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DDF344F-0672-4327-86A6-FE09C0625FC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511B4409-CB89-4C79-BDC8-C52F684263C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AE92DD-6AA7-48DD-81F8-606DC4F09AD1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6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379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F282083E-2F21-444A-9FFC-EDA5DB2AF1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EBC156-E332-41E6-945A-02CA666FAB2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0B14CF12-B341-447E-BFB6-EBABE071B01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A7C9B71-41E4-4EC8-BE77-A153A408F5DE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751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8BA5219F-A317-4EC2-B3A7-F27353313C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7565CE7-65B1-417B-811E-F13D2347CD6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F56D1C93-2C76-4761-8BA9-8C7DAEE308B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E52617A-A00D-443D-B1B1-1E1BB1C0B9FD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87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467046A5-CE60-4C61-B0F5-8D8D20051E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E0BD53C-0770-4694-A52D-B80EF85869C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18F010A-A43E-4431-B6F7-A559E0FE2CC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FD7873-D5DA-4602-AF86-C26D8FFA5837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042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E78A18D1-3FA4-4F35-A4D5-FC5172171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441A2B-C642-4609-8D8E-A95DADC1E5C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B6BF0F69-0A2B-4BD5-A175-5E160F13F46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4690907-D08A-43B5-B0A5-E59F6F942D5D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7762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981200"/>
            <a:ext cx="1943100" cy="4038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5676900" cy="4038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0156EBA7-71D7-4B54-A53A-2CED255C0A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64569FF-1C5F-45B4-8EFF-88499228F88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B6A4D4CC-CAD5-48C9-95FA-BCEE2F731C4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2DE3CBA-A9C6-4B01-8D89-35279C89AF30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081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3429000"/>
            <a:ext cx="3810000" cy="2590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3810000" cy="2590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CD7723FB-AB4E-4737-BE4D-9AB8AE9386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82B2161-977D-4D3B-BAD6-A02BC2D9D46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A146010-31F5-401F-A23C-895319B40E5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F5F953-6ECB-4C91-9D1C-FD7C69DE9DEC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0288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3429000"/>
            <a:ext cx="7772400" cy="2590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ECF3AB2B-3004-4023-8FA3-0B7006A272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9DAACA3-7A21-42CE-BDDF-F5B9C98D8D6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35EA8D57-CB21-453A-A498-329A9268481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F6118A7-919F-48A5-AEB5-36ADFA5C45D9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2394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46F64E0E-3F60-4E52-A68D-B0C59D1366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AB28D80-D78F-4F2D-9086-7A8A9B9B66E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022E0990-58D4-4A0F-BED9-4120BAD5816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D7DBF44-0A3D-4937-8659-C8F13F0BDA64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3328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9A05A9B-9F9F-4561-B7BD-F37AEEC1FA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2653D72-BDEF-41AE-B6E2-E1027EE811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584C7-C6B9-421F-9DDC-6C0302B0C16C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1D3C372-51BB-4FB0-9BBB-B5889064E069}"/>
              </a:ext>
            </a:extLst>
          </p:cNvPr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Fachtagung der KultusministerkonferenzFachtagung der Kultusministerkonferenz</a:t>
            </a: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48ADDDF-8970-48EB-98E3-AD4BA6A499C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9ED89-A944-45F7-A3B2-9806CBAE6FCF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17. November 2006</a:t>
            </a:r>
          </a:p>
        </p:txBody>
      </p:sp>
    </p:spTree>
    <p:extLst>
      <p:ext uri="{BB962C8B-B14F-4D97-AF65-F5344CB8AC3E}">
        <p14:creationId xmlns:p14="http://schemas.microsoft.com/office/powerpoint/2010/main" val="2531540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1B600D7D-1576-451F-AFF9-9FE463E3C8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B5935-FCD2-4602-8C09-5D24083149CB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8211FE85-AD5B-484A-91AA-4026559E917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DAA7F1-5415-4007-876E-F9A7FCD9BB38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67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16418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D0B392A6-EDA6-4A45-A283-2F39246EB5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23CA17-4B9B-4E0A-BE89-00ABCC89BE10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3C5B7BA5-A21F-4209-9874-4723775985C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F2F8D6-562F-4675-AB38-0870F32722D1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860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3429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AFF5CF3B-CAC4-49B3-AC04-54325593F5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87D333-30FF-47B7-A20C-0DC1F437689A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71790806-A057-44C1-808A-D1AC7488633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79D5A-32F1-4B2F-AAB6-889F1BFE4E83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536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B59D7CB7-E76F-4EAD-80D2-8342A7B1B9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2F61FC-B9F4-4CF1-B681-F6D3F664298C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823B869C-A54A-4B0B-9525-9946E13E675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D4731-AA5A-4093-BB59-FBF4275197AD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280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FD1C4998-7924-4045-8538-98B18D2AC5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0455FA-203D-4DD2-8B78-3BE2077E6D4E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852D944-0CA6-4BBD-A7E7-9A09C767608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4B79C9-F13A-48F2-B2C2-6B3BA694A80A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47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286A2F4A-30B4-4870-8362-064513888B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C7EDF1-D3E5-49FB-BFB1-C8E365AEFEF7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E734A3C1-0AEA-450C-954D-93EDB6E01C6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14DAE-1C79-4CAD-B959-8208C5905D37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313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528618C9-3A30-4830-A74B-1130FD52F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CD7E51-6810-4164-A694-D8989BB013D4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900DA84-9154-4FB2-9B5A-6102F57D7C1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890B7-6ED0-42E7-8699-B90B9CCF04EF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758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D5C1589B-6732-4899-A77E-47A4F1ACCD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97773-717C-4695-9E4B-1F8D3B5DE788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4F66B6F7-5FDC-4125-BB61-8719CC2158B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CEC04-115A-4C1C-BC15-E0789B213B8A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522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9413C1BE-8A65-423C-8E7E-52634F57CE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4E09BC-3E5E-4A8E-9A85-BCCE364C01F2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CC9F4CCE-4CDD-4550-A813-2F80496E7E8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F5075-92EC-4C29-966C-C3CDA0A5AE50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63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981200"/>
            <a:ext cx="1943100" cy="4038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5676900" cy="4038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C40BAAD-07EF-4EC6-A8AB-C70B42A9DB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4AEC6-96AE-45C9-A5E2-9B598A00CBDB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BFC858EF-9F75-4943-B8CF-B119323E7D8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6B4CB-8D84-4B60-B060-BD835F3810AE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573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3429000"/>
            <a:ext cx="3810000" cy="2590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3810000" cy="2590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7F12DF65-14B3-4DAB-8BC7-4750C24661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0706C-224F-4361-8673-765DC03DE635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E9312C4F-E18F-4527-8554-85B1DF583AA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3DD4C-2CFE-4A3C-94FB-85B5F6DBA090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1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61389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3429000"/>
            <a:ext cx="7772400" cy="2590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D868586A-F8E0-4441-92D5-15D817998F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2E7AE-9C5C-4269-8F10-18FFF2820908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D213F48C-8F41-4DF7-A340-D2DAA0E88BD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B1EF4-CA02-4E16-9191-3F44F041B264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082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83FA3717-0409-4F96-9E03-1BA0186572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27156-3F05-4707-A4A5-8FF5193481DE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95B6CB29-C8FE-42CE-A302-418EDD80618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335739-FD4C-4C7E-9B53-F990C150F85C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068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C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3650400"/>
            <a:ext cx="9144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C1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0" y="2132856"/>
            <a:ext cx="833355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3" y="3901087"/>
            <a:ext cx="4931619" cy="1690138"/>
          </a:xfrm>
          <a:prstGeom prst="rect">
            <a:avLst/>
          </a:prstGeo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C9C9C9">
                    <a:lumMod val="50000"/>
                  </a:srgbClr>
                </a:solidFill>
              </a:rPr>
              <a:t>www.zsl-bw.de</a:t>
            </a: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3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217CD7-B80F-41AC-80A1-96685E75995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15.02.2020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pic>
        <p:nvPicPr>
          <p:cNvPr id="29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0000"/>
            <a:ext cx="437236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7051494" y="450000"/>
            <a:ext cx="171560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72297"/>
      </p:ext>
    </p:extLst>
  </p:cSld>
  <p:clrMapOvr>
    <a:masterClrMapping/>
  </p:clrMapOvr>
  <p:transition>
    <p:pull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03244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9403722"/>
      </p:ext>
    </p:extLst>
  </p:cSld>
  <p:clrMapOvr>
    <a:masterClrMapping/>
  </p:clrMapOvr>
  <p:transition>
    <p:pull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6800"/>
            <a:ext cx="4038600" cy="4032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000000">
                    <a:lumMod val="75000"/>
                    <a:lumOff val="25000"/>
                  </a:srgbClr>
                </a:solidFill>
              </a:rPr>
              <a:t>Titelmasterformat durch Klicken bearbeiten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57466"/>
      </p:ext>
    </p:extLst>
  </p:cSld>
  <p:clrMapOvr>
    <a:masterClrMapping/>
  </p:clrMapOvr>
  <p:transition>
    <p:pull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4744086"/>
      </p:ext>
    </p:extLst>
  </p:cSld>
  <p:clrMapOvr>
    <a:masterClrMapping/>
  </p:clrMapOvr>
  <p:transition>
    <p:pull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3322669"/>
      </p:ext>
    </p:extLst>
  </p:cSld>
  <p:clrMapOvr>
    <a:masterClrMapping/>
  </p:clrMapOvr>
  <p:transition>
    <p:pull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003517"/>
      </p:ext>
    </p:extLst>
  </p:cSld>
  <p:clrMapOvr>
    <a:masterClrMapping/>
  </p:clrMapOvr>
  <p:transition>
    <p:pull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07469197"/>
      </p:ext>
    </p:extLst>
  </p:cSld>
  <p:clrMapOvr>
    <a:masterClrMapping/>
  </p:clrMapOvr>
  <p:transition>
    <p:pull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C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3650400"/>
            <a:ext cx="9144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C1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0" y="2132856"/>
            <a:ext cx="833355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3" y="3901087"/>
            <a:ext cx="4931619" cy="1690138"/>
          </a:xfrm>
          <a:prstGeom prst="rect">
            <a:avLst/>
          </a:prstGeo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C9C9C9">
                    <a:lumMod val="50000"/>
                  </a:srgbClr>
                </a:solidFill>
              </a:rPr>
              <a:t>www.zsl-bw.de</a:t>
            </a: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3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217CD7-B80F-41AC-80A1-96685E759953}" type="datetime1">
              <a:rPr lang="de-DE" smtClean="0">
                <a:solidFill>
                  <a:srgbClr val="C9C9C9">
                    <a:lumMod val="50000"/>
                  </a:srgbClr>
                </a:solidFill>
              </a:rPr>
              <a:pPr/>
              <a:t>15.02.2020</a:t>
            </a:fld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57186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02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lkenrot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solidFill>
            <a:srgbClr val="E2E3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4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de-DE" sz="240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4290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5125" name="Picture 1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3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53188"/>
            <a:ext cx="5143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6FE39-7AAA-45B7-9236-1F3FEB940F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56104-46DD-4B78-B432-A42126423348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83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275"/>
            <a:ext cx="91424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7596188" y="6237288"/>
            <a:ext cx="1547812" cy="576262"/>
          </a:xfrm>
          <a:prstGeom prst="rect">
            <a:avLst/>
          </a:prstGeom>
          <a:solidFill>
            <a:srgbClr val="006B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450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19700" y="6245225"/>
            <a:ext cx="86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51BF611-0DDA-4945-B666-21565FDFB1A0}" type="slidenum">
              <a:rPr lang="de-DE" altLang="de-DE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643813" y="6270625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2800">
                <a:solidFill>
                  <a:srgbClr val="FFFFFF"/>
                </a:solidFill>
              </a:rPr>
              <a:t>IQSH</a:t>
            </a:r>
          </a:p>
        </p:txBody>
      </p:sp>
    </p:spTree>
    <p:extLst>
      <p:ext uri="{BB962C8B-B14F-4D97-AF65-F5344CB8AC3E}">
        <p14:creationId xmlns:p14="http://schemas.microsoft.com/office/powerpoint/2010/main" val="33281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575216F-F444-4C8F-B803-16A5D8669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549275"/>
            <a:ext cx="76057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46D6458-9658-4A1C-B8E4-7C5117989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524000"/>
            <a:ext cx="759301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Master text styles</a:t>
            </a:r>
          </a:p>
          <a:p>
            <a:pPr lvl="1"/>
            <a:r>
              <a:rPr lang="en-GB" altLang="de-DE"/>
              <a:t>Second level</a:t>
            </a:r>
          </a:p>
          <a:p>
            <a:pPr lvl="2"/>
            <a:r>
              <a:rPr lang="en-GB" altLang="de-DE"/>
              <a:t>Third level</a:t>
            </a:r>
          </a:p>
          <a:p>
            <a:pPr lvl="3"/>
            <a:r>
              <a:rPr lang="en-GB" altLang="de-DE"/>
              <a:t>Fourth level</a:t>
            </a:r>
          </a:p>
          <a:p>
            <a:pPr lvl="4"/>
            <a:r>
              <a:rPr lang="en-GB" altLang="de-DE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ED3BED-2DED-4A5D-9A46-36F3CDBB09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1525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969696"/>
                </a:solidFill>
                <a:latin typeface="Swis721 B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3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§"/>
        <a:defRPr sz="2000">
          <a:solidFill>
            <a:srgbClr val="96969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>
            <a:extLst>
              <a:ext uri="{FF2B5EF4-FFF2-40B4-BE49-F238E27FC236}">
                <a16:creationId xmlns:a16="http://schemas.microsoft.com/office/drawing/2014/main" id="{98067303-76AC-4280-9BE1-4224E84DCD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de-DE" sz="2400">
              <a:solidFill>
                <a:srgbClr val="000000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074B3E4-1C98-4DEB-BCFD-81DDDEB48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24E1903-C38F-4739-80F0-AC0AD91E5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4290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5125" name="Picture 17">
            <a:extLst>
              <a:ext uri="{FF2B5EF4-FFF2-40B4-BE49-F238E27FC236}">
                <a16:creationId xmlns:a16="http://schemas.microsoft.com/office/drawing/2014/main" id="{4B7CCC75-D8ED-4BA6-8444-3DF5D9307A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3">
            <a:extLst>
              <a:ext uri="{FF2B5EF4-FFF2-40B4-BE49-F238E27FC236}">
                <a16:creationId xmlns:a16="http://schemas.microsoft.com/office/drawing/2014/main" id="{3A475FDB-4B0B-4262-B0D5-4ED5D0D5AC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>
            <a:extLst>
              <a:ext uri="{FF2B5EF4-FFF2-40B4-BE49-F238E27FC236}">
                <a16:creationId xmlns:a16="http://schemas.microsoft.com/office/drawing/2014/main" id="{6DE4DE41-9D7A-4EDB-BE69-A867390BAD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53188"/>
            <a:ext cx="5143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86E369-4868-4669-94B3-E22FA5CC2B1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44750DC2-FFA6-4F1B-B157-9161BFD0F3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DB89760-08BA-43D5-9289-D39A39EB0AF6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78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>
            <a:extLst>
              <a:ext uri="{FF2B5EF4-FFF2-40B4-BE49-F238E27FC236}">
                <a16:creationId xmlns:a16="http://schemas.microsoft.com/office/drawing/2014/main" id="{98067303-76AC-4280-9BE1-4224E84DCD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de-DE" sz="2400">
              <a:solidFill>
                <a:srgbClr val="000000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49F4D0B-4F71-4BA6-BDB4-978E9F237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9C63FBF-5487-4616-9FF2-7BCE7C69A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4290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5125" name="Picture 17">
            <a:extLst>
              <a:ext uri="{FF2B5EF4-FFF2-40B4-BE49-F238E27FC236}">
                <a16:creationId xmlns:a16="http://schemas.microsoft.com/office/drawing/2014/main" id="{D8EB4AC0-B3C0-4B06-A15D-6EEA7EDB0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3">
            <a:extLst>
              <a:ext uri="{FF2B5EF4-FFF2-40B4-BE49-F238E27FC236}">
                <a16:creationId xmlns:a16="http://schemas.microsoft.com/office/drawing/2014/main" id="{3FF671DC-AE34-4D33-9C4C-BAC8734F8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>
            <a:extLst>
              <a:ext uri="{FF2B5EF4-FFF2-40B4-BE49-F238E27FC236}">
                <a16:creationId xmlns:a16="http://schemas.microsoft.com/office/drawing/2014/main" id="{6DE4DE41-9D7A-4EDB-BE69-A867390BAD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53188"/>
            <a:ext cx="5143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A69B28E-4DD3-4C44-A64A-F60845BE962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44750DC2-FFA6-4F1B-B157-9161BFD0F3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A4E1CCB-2862-48C8-A00F-320593663E7F}" type="datetime1">
              <a:rPr lang="de-DE"/>
              <a:pPr>
                <a:defRPr/>
              </a:pPr>
              <a:t>15.02.2020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07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>
            <a:extLst>
              <a:ext uri="{FF2B5EF4-FFF2-40B4-BE49-F238E27FC236}">
                <a16:creationId xmlns:a16="http://schemas.microsoft.com/office/drawing/2014/main" id="{98067303-76AC-4280-9BE1-4224E84DCD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4290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5125" name="Picture 1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3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>
            <a:extLst>
              <a:ext uri="{FF2B5EF4-FFF2-40B4-BE49-F238E27FC236}">
                <a16:creationId xmlns:a16="http://schemas.microsoft.com/office/drawing/2014/main" id="{6DE4DE41-9D7A-4EDB-BE69-A867390BAD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53188"/>
            <a:ext cx="5143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EEA30-D727-4E49-8178-FFFBF8D07B96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44750DC2-FFA6-4F1B-B157-9161BFD0F3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9A6DB0-11FD-4F29-8F88-5B21322DE53B}" type="datetime1"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15.02.2020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8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C1"/>
              </a:solidFill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19" y="5985280"/>
            <a:ext cx="2633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8047357" y="5985280"/>
            <a:ext cx="6612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</p:sldLayoutIdLst>
  <p:transition>
    <p:pull dir="r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C1"/>
              </a:solidFill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B983D2-42B1-4EEF-8CFA-CF1DB3AFBDC2}"/>
              </a:ext>
            </a:extLst>
          </p:cNvPr>
          <p:cNvPicPr/>
          <p:nvPr userDrawn="1"/>
        </p:nvPicPr>
        <p:blipFill rotWithShape="1">
          <a:blip r:embed="rId9"/>
          <a:srcRect l="10086" t="10582" r="69742" b="83333"/>
          <a:stretch/>
        </p:blipFill>
        <p:spPr bwMode="auto">
          <a:xfrm>
            <a:off x="6660232" y="5958289"/>
            <a:ext cx="2197795" cy="413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D87886-80A5-4820-909D-92A14665D7F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19" y="5985280"/>
            <a:ext cx="2633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57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</p:sldLayoutIdLst>
  <p:transition>
    <p:pull dir="r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chule-bw.de/" TargetMode="External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chule-bw.de/faecher-und-schularten/mathematisch-naturwissenschaftliche-faecher/mathematik/interaktiv_digital/ueben_diagnostizieren/checkout-klassenstufe-5-bis-10" TargetMode="External"/><Relationship Id="rId1" Type="http://schemas.openxmlformats.org/officeDocument/2006/relationships/slideLayout" Target="../slideLayouts/slideLayout100.xml"/><Relationship Id="rId5" Type="http://schemas.openxmlformats.org/officeDocument/2006/relationships/hyperlink" Target="https://www.schule-bw.de/faecher-und-schularten/mathematisch-naturwissenschaftliche-faecher/mathematik/interaktiv_digital/ueben_diagnostizieren/checklisten/diagnose8" TargetMode="External"/><Relationship Id="rId4" Type="http://schemas.openxmlformats.org/officeDocument/2006/relationships/hyperlink" Target="https://www.schule-bw.de/faecher-und-schularten/mathematisch-naturwissenschaftliche-faecher/mathematik/bildungsplan_pruefungen-und-wettbewerbe/abitur/abitur-20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683568" y="1340768"/>
            <a:ext cx="792088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/>
              <a:t>Neustrukturierung des </a:t>
            </a:r>
            <a:br>
              <a:rPr lang="de-DE" sz="2400" dirty="0"/>
            </a:br>
            <a:r>
              <a:rPr lang="de-DE" sz="2400" dirty="0"/>
              <a:t>Fortbildungsbereichs am ZSL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Matthias Heidenreich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Fachberater Mathematik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am ZSL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Regionalstelle Karlsruhe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7200" y="5949280"/>
            <a:ext cx="2700000" cy="360000"/>
          </a:xfrm>
        </p:spPr>
        <p:txBody>
          <a:bodyPr/>
          <a:lstStyle/>
          <a:p>
            <a:r>
              <a:rPr lang="de-DE"/>
              <a:t>www.zsl-bw.de</a:t>
            </a:r>
            <a:endParaRPr lang="de-DE" dirty="0"/>
          </a:p>
        </p:txBody>
      </p:sp>
      <p:sp>
        <p:nvSpPr>
          <p:cNvPr id="4" name="Fußzeilenplatzhalter 3"/>
          <p:cNvSpPr txBox="1">
            <a:spLocks/>
          </p:cNvSpPr>
          <p:nvPr/>
        </p:nvSpPr>
        <p:spPr>
          <a:xfrm>
            <a:off x="7308304" y="6021288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15.02.2020</a:t>
            </a:r>
          </a:p>
        </p:txBody>
      </p:sp>
    </p:spTree>
    <p:extLst>
      <p:ext uri="{BB962C8B-B14F-4D97-AF65-F5344CB8AC3E}">
        <p14:creationId xmlns:p14="http://schemas.microsoft.com/office/powerpoint/2010/main" val="38522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457200" y="1846800"/>
            <a:ext cx="8229600" cy="4032448"/>
          </a:xfrm>
          <a:prstGeom prst="rect">
            <a:avLst/>
          </a:prstGeom>
        </p:spPr>
        <p:txBody>
          <a:bodyPr/>
          <a:lstStyle/>
          <a:p>
            <a:pPr marL="109728" indent="0">
              <a:buNone/>
            </a:pPr>
            <a:endParaRPr lang="de-DE" dirty="0"/>
          </a:p>
          <a:p>
            <a:r>
              <a:rPr lang="de-DE" dirty="0"/>
              <a:t>… nehmen </a:t>
            </a:r>
            <a:r>
              <a:rPr lang="de-DE" b="1" dirty="0"/>
              <a:t>beide</a:t>
            </a:r>
            <a:r>
              <a:rPr lang="de-DE" dirty="0"/>
              <a:t> Prüfungstätigkeiten wahr</a:t>
            </a:r>
          </a:p>
          <a:p>
            <a:r>
              <a:rPr lang="de-DE" dirty="0"/>
              <a:t>… arbeiten </a:t>
            </a:r>
            <a:r>
              <a:rPr lang="de-DE" b="1" dirty="0"/>
              <a:t>beide</a:t>
            </a:r>
            <a:r>
              <a:rPr lang="de-DE" dirty="0"/>
              <a:t> in der Abiturkommission</a:t>
            </a:r>
          </a:p>
          <a:p>
            <a:r>
              <a:rPr lang="de-DE" dirty="0"/>
              <a:t>… werden auch in Zukunft konstruktiv miteinander kommunizieren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Fachberater Aufsicht und Fortbildung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216994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457200" y="1846800"/>
            <a:ext cx="8229600" cy="403244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wirksame Fortbildungen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Entwicklung </a:t>
            </a:r>
            <a:r>
              <a:rPr lang="de-DE"/>
              <a:t>neuer Fortbildungsformate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Kombination von analogen und digitalen Formaten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Fortbildungsformate            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490871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755576" y="1846800"/>
            <a:ext cx="7931224" cy="295035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werden verstärkt: Führungskräftequalifizierung</a:t>
            </a:r>
          </a:p>
          <a:p>
            <a:endParaRPr lang="de-DE" dirty="0"/>
          </a:p>
          <a:p>
            <a:r>
              <a:rPr lang="de-DE" dirty="0"/>
              <a:t>werden an die neuen Fortbildungsformate angepasst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Fortbildungen für Fortbildner*innen            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228817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755576" y="1846800"/>
            <a:ext cx="7931224" cy="36704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keine Sprengel</a:t>
            </a:r>
          </a:p>
          <a:p>
            <a:r>
              <a:rPr lang="de-DE" dirty="0"/>
              <a:t>keine regionalen Arbeitskreise</a:t>
            </a:r>
          </a:p>
          <a:p>
            <a:r>
              <a:rPr lang="de-DE" dirty="0"/>
              <a:t>Fachberater*innen als Expert*innen für Themen</a:t>
            </a:r>
          </a:p>
          <a:p>
            <a:endParaRPr lang="de-DE" dirty="0"/>
          </a:p>
          <a:p>
            <a:r>
              <a:rPr lang="de-DE" dirty="0" err="1"/>
              <a:t>Entregionalisierung</a:t>
            </a:r>
            <a:r>
              <a:rPr lang="de-DE" dirty="0"/>
              <a:t>: Veranstaltungen können auch über Regionalstellengrenzen und RP-Grenzen hinweg besucht werden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Wie werden die Fortbildungen in Zukunft organisiert?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495689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755576" y="1846800"/>
            <a:ext cx="7931224" cy="39584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Digitale mathematische Werkzeuge im Mathematikunterricht - Tagung 2020</a:t>
            </a:r>
          </a:p>
          <a:p>
            <a:r>
              <a:rPr lang="de-DE" dirty="0"/>
              <a:t>(5.3. KIT)</a:t>
            </a:r>
          </a:p>
          <a:p>
            <a:r>
              <a:rPr lang="de-DE" b="1" dirty="0"/>
              <a:t>Das Basisfach Mathematik - Kurzüberblick und mündliche Abiturprüfung (halbtägig)</a:t>
            </a:r>
          </a:p>
          <a:p>
            <a:pPr marL="109728" indent="0">
              <a:buNone/>
            </a:pPr>
            <a:r>
              <a:rPr lang="de-DE" dirty="0"/>
              <a:t>   (19.3. in Rheinstetten und 25.3. in Karlsruhe)</a:t>
            </a:r>
          </a:p>
          <a:p>
            <a:r>
              <a:rPr lang="de-DE" b="1" dirty="0"/>
              <a:t>ZPG 7 (Tag 2) </a:t>
            </a:r>
          </a:p>
          <a:p>
            <a:pPr marL="109728" indent="0">
              <a:buNone/>
            </a:pPr>
            <a:r>
              <a:rPr lang="de-DE" dirty="0"/>
              <a:t>   (25.3. in Altensteig)</a:t>
            </a:r>
          </a:p>
          <a:p>
            <a:r>
              <a:rPr lang="de-DE" b="1" dirty="0" err="1"/>
              <a:t>Geogebra</a:t>
            </a:r>
            <a:r>
              <a:rPr lang="de-DE" b="1" dirty="0"/>
              <a:t> </a:t>
            </a:r>
          </a:p>
          <a:p>
            <a:pPr marL="109728" indent="0">
              <a:buNone/>
            </a:pPr>
            <a:r>
              <a:rPr lang="de-DE" dirty="0"/>
              <a:t>   (24.6. in Gaggenau)</a:t>
            </a:r>
          </a:p>
          <a:p>
            <a:pPr marL="109728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Beispiele für Fortbildungen im 1. HJ 2020</a:t>
            </a:r>
            <a:b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(Mathematik, ZSL Regionalstelle KA)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68912063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B95983E-8A83-4190-8FD3-596C9A654A6D}"/>
              </a:ext>
            </a:extLst>
          </p:cNvPr>
          <p:cNvSpPr txBox="1">
            <a:spLocks/>
          </p:cNvSpPr>
          <p:nvPr/>
        </p:nvSpPr>
        <p:spPr>
          <a:xfrm>
            <a:off x="736806" y="1809808"/>
            <a:ext cx="7931224" cy="4355496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  <a:p>
            <a:r>
              <a:rPr lang="de-DE" sz="6000" dirty="0"/>
              <a:t>Zentrale Plattform im Umfeld Schule</a:t>
            </a:r>
          </a:p>
          <a:p>
            <a:endParaRPr lang="de-DE" sz="6000" dirty="0"/>
          </a:p>
          <a:p>
            <a:r>
              <a:rPr lang="de-DE" sz="6000" dirty="0"/>
              <a:t>Statistiken und Nutzerzahlen</a:t>
            </a:r>
          </a:p>
          <a:p>
            <a:pPr marL="109728" indent="0">
              <a:buNone/>
            </a:pPr>
            <a:endParaRPr lang="de-DE" sz="6000" dirty="0"/>
          </a:p>
          <a:p>
            <a:pPr marL="109728" indent="0">
              <a:buNone/>
            </a:pPr>
            <a:endParaRPr lang="de-DE" sz="6000" dirty="0"/>
          </a:p>
          <a:p>
            <a:pPr marL="109728" indent="0">
              <a:buNone/>
            </a:pPr>
            <a:endParaRPr lang="de-DE" sz="6000" dirty="0"/>
          </a:p>
          <a:p>
            <a:pPr marL="109728" indent="0">
              <a:buNone/>
            </a:pPr>
            <a:endParaRPr lang="de-DE" sz="6000" dirty="0"/>
          </a:p>
          <a:p>
            <a:endParaRPr lang="de-DE" sz="6000" dirty="0"/>
          </a:p>
          <a:p>
            <a:endParaRPr lang="de-DE" sz="6000" dirty="0"/>
          </a:p>
          <a:p>
            <a:endParaRPr lang="de-DE" sz="6000" dirty="0"/>
          </a:p>
          <a:p>
            <a:r>
              <a:rPr lang="de-DE" sz="6000" dirty="0"/>
              <a:t>pädagogische, didaktische und fachinhaltliche Materialien für alle Schularten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9AC6B434-ECB5-459E-8A6E-44F292B9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Landesbildungsserver BW</a:t>
            </a:r>
            <a:b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www.schule-bw.de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de-DE" sz="2800" dirty="0"/>
          </a:p>
        </p:txBody>
      </p:sp>
      <p:pic>
        <p:nvPicPr>
          <p:cNvPr id="7" name="Grafik 6" descr="Ein Bild, das Text, Tisch, weiß enthält.&#10;&#10;Automatisch generierte Beschreibung">
            <a:extLst>
              <a:ext uri="{FF2B5EF4-FFF2-40B4-BE49-F238E27FC236}">
                <a16:creationId xmlns:a16="http://schemas.microsoft.com/office/drawing/2014/main" id="{27124EBA-CFCD-444E-8E74-7C37210E0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84136"/>
            <a:ext cx="6284661" cy="18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03713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9B34E97A-89C5-42A8-B4B2-F3755DCFE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0" t="10940" r="9838" b="13460"/>
          <a:stretch/>
        </p:blipFill>
        <p:spPr>
          <a:xfrm>
            <a:off x="-6458" y="332656"/>
            <a:ext cx="914741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5412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2599469-9E77-4754-B6A7-A8570FDA1C37}"/>
              </a:ext>
            </a:extLst>
          </p:cNvPr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Drei neue Inhalte/Formate</a:t>
            </a:r>
            <a:endParaRPr lang="de-DE" sz="3600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5DDC42CA-118A-4552-9B1F-C52B4E9A765F}"/>
              </a:ext>
            </a:extLst>
          </p:cNvPr>
          <p:cNvSpPr txBox="1">
            <a:spLocks/>
          </p:cNvSpPr>
          <p:nvPr/>
        </p:nvSpPr>
        <p:spPr>
          <a:xfrm>
            <a:off x="755576" y="1846800"/>
            <a:ext cx="7931224" cy="3670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de-DE" dirty="0"/>
              <a:t>Abitur 2020 – Rahmenbedingungen und Beispiele</a:t>
            </a:r>
          </a:p>
          <a:p>
            <a:pPr marL="109728" indent="0">
              <a:buNone/>
            </a:pPr>
            <a:endParaRPr lang="de-DE" dirty="0"/>
          </a:p>
          <a:p>
            <a:r>
              <a:rPr lang="de-DE" dirty="0"/>
              <a:t>Interaktive Übungen mit H5P   </a:t>
            </a:r>
          </a:p>
          <a:p>
            <a:endParaRPr lang="de-DE" dirty="0"/>
          </a:p>
          <a:p>
            <a:r>
              <a:rPr lang="de-DE" dirty="0"/>
              <a:t>Interaktive Checklisten </a:t>
            </a:r>
          </a:p>
          <a:p>
            <a:endParaRPr lang="de-DE" dirty="0"/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C2434D28-FFF5-4955-AD09-CA95B11080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22921" r="18245" b="19756"/>
          <a:stretch/>
        </p:blipFill>
        <p:spPr>
          <a:xfrm>
            <a:off x="6588224" y="3032956"/>
            <a:ext cx="428354" cy="396044"/>
          </a:xfrm>
          <a:prstGeom prst="rect">
            <a:avLst/>
          </a:prstGeom>
        </p:spPr>
      </p:pic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id="{2A7B3714-F93C-4593-99AB-E318536F23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22921" r="18245" b="19756"/>
          <a:stretch/>
        </p:blipFill>
        <p:spPr>
          <a:xfrm>
            <a:off x="8258446" y="2276872"/>
            <a:ext cx="428354" cy="396044"/>
          </a:xfrm>
          <a:prstGeom prst="rect">
            <a:avLst/>
          </a:prstGeom>
        </p:spPr>
      </p:pic>
      <p:pic>
        <p:nvPicPr>
          <p:cNvPr id="8" name="Grafik 7">
            <a:hlinkClick r:id="rId5"/>
            <a:extLst>
              <a:ext uri="{FF2B5EF4-FFF2-40B4-BE49-F238E27FC236}">
                <a16:creationId xmlns:a16="http://schemas.microsoft.com/office/drawing/2014/main" id="{9FF04F88-9CCF-450B-A48E-AB070E613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22921" r="18245" b="19756"/>
          <a:stretch/>
        </p:blipFill>
        <p:spPr>
          <a:xfrm>
            <a:off x="4959708" y="4005064"/>
            <a:ext cx="428354" cy="3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61611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692696"/>
            <a:ext cx="4074856" cy="561662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95536" y="1052736"/>
            <a:ext cx="308296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/>
              <a:t>6 Regionalstellen in BW</a:t>
            </a:r>
          </a:p>
          <a:p>
            <a:endParaRPr lang="de-DE" alt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altLang="de-DE" b="1" dirty="0"/>
              <a:t>______________________</a:t>
            </a:r>
          </a:p>
          <a:p>
            <a:endParaRPr lang="de-DE" alt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altLang="de-DE" b="1" dirty="0"/>
              <a:t>Regionalstelle KA</a:t>
            </a:r>
          </a:p>
          <a:p>
            <a:r>
              <a:rPr lang="de-DE" altLang="de-DE" b="1" dirty="0"/>
              <a:t>(Leitung: Frau Dr. Phillipp)</a:t>
            </a:r>
          </a:p>
          <a:p>
            <a:endParaRPr lang="de-DE" alt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dirty="0"/>
              <a:t>Mitarbeiter*innen in </a:t>
            </a:r>
            <a:br>
              <a:rPr lang="de-DE" altLang="de-DE" dirty="0"/>
            </a:br>
            <a:r>
              <a:rPr lang="de-DE" altLang="de-DE" dirty="0"/>
              <a:t>4 von 8 Arbeitsfeldern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dirty="0"/>
              <a:t>2 gymnasiale </a:t>
            </a:r>
            <a:br>
              <a:rPr lang="de-DE" altLang="de-DE" dirty="0"/>
            </a:br>
            <a:r>
              <a:rPr lang="de-DE" altLang="de-DE" dirty="0"/>
              <a:t>Referentinnen</a:t>
            </a: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33923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128792" cy="512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7160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Besetzung möglichst vieler Arbeitsfeldleitungen bis 1.2.2020</a:t>
            </a:r>
          </a:p>
          <a:p>
            <a:pPr algn="ctr"/>
            <a:r>
              <a:rPr lang="de-DE" dirty="0"/>
              <a:t>43 Verfahren </a:t>
            </a:r>
          </a:p>
        </p:txBody>
      </p:sp>
    </p:spTree>
    <p:extLst>
      <p:ext uri="{BB962C8B-B14F-4D97-AF65-F5344CB8AC3E}">
        <p14:creationId xmlns:p14="http://schemas.microsoft.com/office/powerpoint/2010/main" val="6773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457200" y="1846800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b="1" dirty="0"/>
              <a:t>Ziel: Unterstützung, Begleitung, fachliche Weiterentwicklung von Lehrkräften, Fachschaften und Schulen</a:t>
            </a:r>
          </a:p>
          <a:p>
            <a:pPr marL="109728" indent="0">
              <a:buNone/>
            </a:pPr>
            <a:endParaRPr lang="de-DE" b="1" dirty="0"/>
          </a:p>
          <a:p>
            <a:r>
              <a:rPr lang="de-DE" dirty="0"/>
              <a:t>Entwicklung, Bereitstellung und Anwendung von passgenauen und wirksamen Ausbildungsformaten und Fortbildungsformaten und Fortbildungen</a:t>
            </a:r>
          </a:p>
          <a:p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Referat 33 des ZSL – Aufgaben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041489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Regionale Fachteams und das Landesfachteam</a:t>
            </a:r>
            <a:br>
              <a:rPr lang="de-DE" dirty="0"/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Beispiel Fach Mathematik, Gymnasium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2898080" y="2924944"/>
            <a:ext cx="3756308" cy="1849053"/>
            <a:chOff x="4499742" y="3215923"/>
            <a:chExt cx="3756308" cy="1849053"/>
          </a:xfrm>
        </p:grpSpPr>
        <p:sp>
          <p:nvSpPr>
            <p:cNvPr id="9" name="Ellipse 8"/>
            <p:cNvSpPr/>
            <p:nvPr/>
          </p:nvSpPr>
          <p:spPr>
            <a:xfrm>
              <a:off x="4499742" y="4559273"/>
              <a:ext cx="502243" cy="50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r>
                <a:rPr lang="de-DE" sz="1600" b="1" dirty="0">
                  <a:solidFill>
                    <a:schemeClr val="tx1"/>
                  </a:solidFill>
                  <a:latin typeface="Calibri"/>
                </a:rPr>
                <a:t>M</a:t>
              </a:r>
            </a:p>
            <a:p>
              <a:pPr algn="ctr"/>
              <a:r>
                <a:rPr lang="de-DE" sz="1600" b="1" dirty="0">
                  <a:solidFill>
                    <a:schemeClr val="tx1"/>
                  </a:solidFill>
                  <a:latin typeface="Calibri"/>
                </a:rPr>
                <a:t>S</a:t>
              </a:r>
              <a:r>
                <a:rPr lang="de-DE" sz="1200" b="1" dirty="0">
                  <a:solidFill>
                    <a:schemeClr val="tx1"/>
                  </a:solidFill>
                  <a:latin typeface="Calibri"/>
                </a:rPr>
                <a:t> 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151422" y="4553052"/>
              <a:ext cx="502243" cy="50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M</a:t>
              </a:r>
            </a:p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GD</a:t>
              </a:r>
              <a:r>
                <a:rPr lang="de-DE" sz="1200" b="1" dirty="0">
                  <a:solidFill>
                    <a:schemeClr val="tx1"/>
                  </a:solidFill>
                  <a:latin typeface="Calibri"/>
                </a:rPr>
                <a:t> 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5803104" y="4554755"/>
              <a:ext cx="502243" cy="50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M</a:t>
              </a:r>
            </a:p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TÜ 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7753807" y="4560976"/>
              <a:ext cx="502243" cy="50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M</a:t>
              </a:r>
            </a:p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MA</a:t>
              </a:r>
              <a:r>
                <a:rPr lang="de-DE" sz="1200" b="1" dirty="0">
                  <a:solidFill>
                    <a:schemeClr val="tx1"/>
                  </a:solidFill>
                  <a:latin typeface="Calibri"/>
                </a:rPr>
                <a:t> 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7106466" y="4560976"/>
              <a:ext cx="502243" cy="50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M </a:t>
              </a:r>
            </a:p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KA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6456101" y="4553052"/>
              <a:ext cx="502243" cy="50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M</a:t>
              </a:r>
            </a:p>
            <a:p>
              <a:pPr algn="ctr"/>
              <a:r>
                <a:rPr lang="de-DE" sz="1400" b="1" dirty="0">
                  <a:solidFill>
                    <a:schemeClr val="tx1"/>
                  </a:solidFill>
                  <a:latin typeface="Calibri"/>
                </a:rPr>
                <a:t>FR</a:t>
              </a:r>
              <a:r>
                <a:rPr lang="de-DE" sz="1200" b="1" dirty="0">
                  <a:solidFill>
                    <a:schemeClr val="tx1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15" name="Gerader Verbinder 6"/>
            <p:cNvCxnSpPr>
              <a:endCxn id="9" idx="0"/>
            </p:cNvCxnSpPr>
            <p:nvPr/>
          </p:nvCxnSpPr>
          <p:spPr>
            <a:xfrm flipH="1">
              <a:off x="4750864" y="3215923"/>
              <a:ext cx="1396910" cy="134335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62"/>
            <p:cNvCxnSpPr>
              <a:endCxn id="11" idx="0"/>
            </p:cNvCxnSpPr>
            <p:nvPr/>
          </p:nvCxnSpPr>
          <p:spPr>
            <a:xfrm flipH="1">
              <a:off x="6054226" y="3255799"/>
              <a:ext cx="93548" cy="129895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63"/>
            <p:cNvCxnSpPr>
              <a:endCxn id="14" idx="0"/>
            </p:cNvCxnSpPr>
            <p:nvPr/>
          </p:nvCxnSpPr>
          <p:spPr>
            <a:xfrm>
              <a:off x="6147774" y="3255799"/>
              <a:ext cx="559449" cy="129725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64"/>
            <p:cNvCxnSpPr>
              <a:endCxn id="13" idx="0"/>
            </p:cNvCxnSpPr>
            <p:nvPr/>
          </p:nvCxnSpPr>
          <p:spPr>
            <a:xfrm>
              <a:off x="6147774" y="3255799"/>
              <a:ext cx="1209814" cy="130517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65"/>
            <p:cNvCxnSpPr>
              <a:endCxn id="10" idx="0"/>
            </p:cNvCxnSpPr>
            <p:nvPr/>
          </p:nvCxnSpPr>
          <p:spPr>
            <a:xfrm flipH="1">
              <a:off x="5402544" y="3255799"/>
              <a:ext cx="745230" cy="129725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75"/>
            <p:cNvCxnSpPr>
              <a:endCxn id="12" idx="0"/>
            </p:cNvCxnSpPr>
            <p:nvPr/>
          </p:nvCxnSpPr>
          <p:spPr>
            <a:xfrm>
              <a:off x="6185663" y="3254760"/>
              <a:ext cx="1819266" cy="130621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/>
          <p:cNvSpPr txBox="1"/>
          <p:nvPr/>
        </p:nvSpPr>
        <p:spPr>
          <a:xfrm>
            <a:off x="6804248" y="440256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regionale Fachteamleiter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23528" y="241233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Landesebene</a:t>
            </a:r>
          </a:p>
        </p:txBody>
      </p:sp>
      <p:sp>
        <p:nvSpPr>
          <p:cNvPr id="25" name="Ellipse 24"/>
          <p:cNvSpPr/>
          <p:nvPr/>
        </p:nvSpPr>
        <p:spPr>
          <a:xfrm>
            <a:off x="4314077" y="2009172"/>
            <a:ext cx="502243" cy="504000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ctr"/>
          <a:lstStyle/>
          <a:p>
            <a:pPr algn="ctr"/>
            <a:r>
              <a:rPr lang="de-DE" sz="1400" b="1" dirty="0" err="1">
                <a:solidFill>
                  <a:schemeClr val="tx1"/>
                </a:solidFill>
                <a:latin typeface="Calibri"/>
              </a:rPr>
              <a:t>Ltg</a:t>
            </a:r>
            <a:r>
              <a:rPr lang="de-DE" sz="1400" b="1" dirty="0">
                <a:solidFill>
                  <a:schemeClr val="tx1"/>
                </a:solidFill>
                <a:latin typeface="Calibri"/>
              </a:rPr>
              <a:t>.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04094" y="440466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 Regionen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675670" y="193171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Landesfachteamleiter*</a:t>
            </a:r>
          </a:p>
        </p:txBody>
      </p:sp>
      <p:sp>
        <p:nvSpPr>
          <p:cNvPr id="28" name="Rechteck 27"/>
          <p:cNvSpPr/>
          <p:nvPr/>
        </p:nvSpPr>
        <p:spPr>
          <a:xfrm>
            <a:off x="3593261" y="2474732"/>
            <a:ext cx="1943874" cy="47195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Landesfachteam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71437" y="5314738"/>
            <a:ext cx="4464496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das Team tagt in der Regel 1-2 Mal pro Halbjahr</a:t>
            </a:r>
          </a:p>
        </p:txBody>
      </p:sp>
    </p:spTree>
    <p:extLst>
      <p:ext uri="{BB962C8B-B14F-4D97-AF65-F5344CB8AC3E}">
        <p14:creationId xmlns:p14="http://schemas.microsoft.com/office/powerpoint/2010/main" val="2868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EBFC0E9-D0CD-47D8-BDA7-C7E829BCC5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88840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1900" dirty="0"/>
              <a:t>Organisation und Steuerung der Fachteams</a:t>
            </a:r>
          </a:p>
          <a:p>
            <a:endParaRPr lang="de-DE" sz="1900" dirty="0"/>
          </a:p>
          <a:p>
            <a:r>
              <a:rPr lang="de-DE" sz="1900" dirty="0"/>
              <a:t>Fachliche und schulartspezifische Ansprechpartner der Regionalstellen</a:t>
            </a:r>
          </a:p>
          <a:p>
            <a:endParaRPr lang="de-DE" sz="1900" dirty="0"/>
          </a:p>
          <a:p>
            <a:r>
              <a:rPr lang="de-DE" sz="1900" dirty="0"/>
              <a:t>Ansprechpartner für Schulaufsicht, Schulleitungen, Fachkonferenzleitungen und Kooperationspartner</a:t>
            </a:r>
          </a:p>
          <a:p>
            <a:endParaRPr lang="de-DE" sz="1900" dirty="0"/>
          </a:p>
          <a:p>
            <a:r>
              <a:rPr lang="de-DE" sz="1900" dirty="0"/>
              <a:t>Mitwirkung im Landesfachteam</a:t>
            </a:r>
          </a:p>
          <a:p>
            <a:endParaRPr lang="de-DE" sz="1900" dirty="0"/>
          </a:p>
          <a:p>
            <a:pPr marL="109728" indent="0">
              <a:buNone/>
            </a:pPr>
            <a:endParaRPr lang="de-DE" sz="2000" dirty="0"/>
          </a:p>
          <a:p>
            <a:pPr marL="411480" lvl="1" indent="0">
              <a:buNone/>
            </a:pPr>
            <a:endParaRPr lang="de-DE" sz="1600" dirty="0"/>
          </a:p>
          <a:p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5DB150-020A-4912-A7B6-F799130C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8000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Aufgaben der zukünftigen Koordinatoren der Fachteams</a:t>
            </a:r>
          </a:p>
        </p:txBody>
      </p:sp>
    </p:spTree>
    <p:extLst>
      <p:ext uri="{BB962C8B-B14F-4D97-AF65-F5344CB8AC3E}">
        <p14:creationId xmlns:p14="http://schemas.microsoft.com/office/powerpoint/2010/main" val="151920212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457200" y="1846800"/>
            <a:ext cx="8229600" cy="40324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chemeClr val="tx1"/>
                </a:solidFill>
              </a:rPr>
              <a:t>Entwicklung und Planung zentraler fachlicher und schulartspezifischer Aus- und Fortbildungskonzeptionen des Landes 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lvl="0"/>
            <a:r>
              <a:rPr lang="de-DE" dirty="0">
                <a:solidFill>
                  <a:schemeClr val="tx1"/>
                </a:solidFill>
              </a:rPr>
              <a:t>Umsetzung bildungspolitischer Vorgaben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lvl="0"/>
            <a:r>
              <a:rPr lang="de-DE" dirty="0">
                <a:solidFill>
                  <a:schemeClr val="tx1"/>
                </a:solidFill>
              </a:rPr>
              <a:t>Gewährleistung der Orientierung der Aus- und Fortbildungskonzeptionen am Bedarf der Lehrkräfte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lvl="0"/>
            <a:r>
              <a:rPr lang="de-DE" dirty="0">
                <a:solidFill>
                  <a:schemeClr val="tx1"/>
                </a:solidFill>
              </a:rPr>
              <a:t>Gewährleistung der Orientierung der Aus- und Fortbildungskonzeptionen an wissenschaftlichen Erkenntnissen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lvl="0"/>
            <a:r>
              <a:rPr lang="de-DE" dirty="0">
                <a:solidFill>
                  <a:schemeClr val="tx1"/>
                </a:solidFill>
              </a:rPr>
              <a:t>Mitwirkung in fachspezifischen Arbeitsgruppen auf Landesebene (z.B. des KM, des ZSL etc.)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lvl="0"/>
            <a:r>
              <a:rPr lang="de-DE" dirty="0">
                <a:solidFill>
                  <a:schemeClr val="tx1"/>
                </a:solidFill>
              </a:rPr>
              <a:t>Kooperation mit den Hochschulen und der Schulaufsicht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Landesfachteam</a:t>
            </a:r>
          </a:p>
        </p:txBody>
      </p:sp>
    </p:spTree>
    <p:extLst>
      <p:ext uri="{BB962C8B-B14F-4D97-AF65-F5344CB8AC3E}">
        <p14:creationId xmlns:p14="http://schemas.microsoft.com/office/powerpoint/2010/main" val="3727769671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3464" y="692696"/>
            <a:ext cx="8579296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Sicherung der schulartübergreifenden Zusammenarbeit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Beispiel Fach Mathematik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4824301"/>
              </p:ext>
            </p:extLst>
          </p:nvPr>
        </p:nvGraphicFramePr>
        <p:xfrm>
          <a:off x="1129568" y="2348880"/>
          <a:ext cx="6707088" cy="302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2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457200" y="1846800"/>
            <a:ext cx="8229600" cy="403244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… läuft weiter wie bisher mit den Ihnen bekannten Ansprechpartner*innen</a:t>
            </a:r>
          </a:p>
          <a:p>
            <a:r>
              <a:rPr lang="de-DE" dirty="0"/>
              <a:t>…findet ein Ende in den Multiplikationstagungen der jeweiligen Fächer, zu denen letztmalig Fachberater*innen der Schulaufsicht und Fachberater*innen der Fortbildung zusammen den fachlichen Input erhalten</a:t>
            </a:r>
          </a:p>
          <a:p>
            <a:endParaRPr lang="de-DE" dirty="0"/>
          </a:p>
          <a:p>
            <a:r>
              <a:rPr lang="de-DE" dirty="0"/>
              <a:t>… dient als Vorbild für die Arbeit in den Landesfachteams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Die Arbeit der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ZPGen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036964"/>
      </p:ext>
    </p:extLst>
  </p:cSld>
  <p:clrMapOvr>
    <a:masterClrMapping/>
  </p:clrMapOvr>
  <p:transition>
    <p:pull dir="r"/>
  </p:transition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DE9A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EF2D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DE9A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EF2D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rlage Powerpoint IQSH Version 2008">
  <a:themeElements>
    <a:clrScheme name="Vorlage Powerpoint IQSH Version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Powerpoint IQSH Version 2008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Vorlage Powerpoint IQSH Version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IQSH Version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IQSH Version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IQSH Version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IQSH Version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IQSH Version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IQSH Version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IQSH Version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IQSH Version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IQSH Version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IQSH Version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IQSH Version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point IQSH Version 2008 13">
        <a:dk1>
          <a:srgbClr val="000000"/>
        </a:dk1>
        <a:lt1>
          <a:srgbClr val="FDE9A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EF2D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point IQSH Version 2008 14">
        <a:dk1>
          <a:srgbClr val="000000"/>
        </a:dk1>
        <a:lt1>
          <a:srgbClr val="FDE9A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EF2D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LL Slideshow Template">
  <a:themeElements>
    <a:clrScheme name="VLL Slideshow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L Slideshow Template">
      <a:majorFont>
        <a:latin typeface="Swis721 Lt BT"/>
        <a:ea typeface=""/>
        <a:cs typeface="Arial"/>
      </a:majorFont>
      <a:minorFont>
        <a:latin typeface="Swis721 Lt B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L Slideshow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BD02AD4DB6147B7C88B2C7D213ED6" ma:contentTypeVersion="7" ma:contentTypeDescription="Ein neues Dokument erstellen." ma:contentTypeScope="" ma:versionID="9c4c413987764e0591f1bd15b10579bc">
  <xsd:schema xmlns:xsd="http://www.w3.org/2001/XMLSchema" xmlns:xs="http://www.w3.org/2001/XMLSchema" xmlns:p="http://schemas.microsoft.com/office/2006/metadata/properties" xmlns:ns3="4246d927-7fee-4c11-98c6-b517a7daebdc" xmlns:ns4="15004af8-9c83-4575-bd46-87925231623c" targetNamespace="http://schemas.microsoft.com/office/2006/metadata/properties" ma:root="true" ma:fieldsID="5646733e82acaf9944796f28a2939477" ns3:_="" ns4:_="">
    <xsd:import namespace="4246d927-7fee-4c11-98c6-b517a7daebdc"/>
    <xsd:import namespace="15004af8-9c83-4575-bd46-8792523162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6d927-7fee-4c11-98c6-b517a7daeb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04af8-9c83-4575-bd46-8792523162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CA6AA9-DA56-4264-9EEA-374BFAFE2E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6d927-7fee-4c11-98c6-b517a7daebdc"/>
    <ds:schemaRef ds:uri="15004af8-9c83-4575-bd46-879252316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C84A6E-3175-4CE7-9A11-BEF98E5A7D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CD287-7652-4DFC-B1EA-A65D5CEEDD25}">
  <ds:schemaRefs>
    <ds:schemaRef ds:uri="http://www.w3.org/XML/1998/namespace"/>
    <ds:schemaRef ds:uri="4246d927-7fee-4c11-98c6-b517a7daebdc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5004af8-9c83-4575-bd46-87925231623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409</Words>
  <Application>Microsoft Office PowerPoint</Application>
  <PresentationFormat>Bildschirmpräsentation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17</vt:i4>
      </vt:variant>
    </vt:vector>
  </HeadingPairs>
  <TitlesOfParts>
    <vt:vector size="34" baseType="lpstr">
      <vt:lpstr>Arial</vt:lpstr>
      <vt:lpstr>Arial Black</vt:lpstr>
      <vt:lpstr>Calibri</vt:lpstr>
      <vt:lpstr>Garamond</vt:lpstr>
      <vt:lpstr>Georgia</vt:lpstr>
      <vt:lpstr>Swis721 BT</vt:lpstr>
      <vt:lpstr>Swis721 Lt BT</vt:lpstr>
      <vt:lpstr>Wingdings</vt:lpstr>
      <vt:lpstr>1_Leere Präsentation</vt:lpstr>
      <vt:lpstr>3_Leere Präsentation</vt:lpstr>
      <vt:lpstr>Vorlage Powerpoint IQSH Version 2008</vt:lpstr>
      <vt:lpstr>VLL Slideshow Template</vt:lpstr>
      <vt:lpstr>4_Leere Präsentation</vt:lpstr>
      <vt:lpstr>5_Leere Präsentation</vt:lpstr>
      <vt:lpstr>6_Leere Präsentation</vt:lpstr>
      <vt:lpstr>Formatvorlage_KM-Rot ZSL-Logo</vt:lpstr>
      <vt:lpstr>1_Formatvorlage_KM-Rot ZSL-Logo</vt:lpstr>
      <vt:lpstr>PowerPoint-Präsentation</vt:lpstr>
      <vt:lpstr>PowerPoint-Präsentation</vt:lpstr>
      <vt:lpstr>PowerPoint-Präsentation</vt:lpstr>
      <vt:lpstr>Referat 33 des ZSL – Aufgaben</vt:lpstr>
      <vt:lpstr>Regionale Fachteams und das Landesfachteam Beispiel Fach Mathematik, Gymnasium</vt:lpstr>
      <vt:lpstr>Aufgaben der zukünftigen Koordinatoren der Fachteams</vt:lpstr>
      <vt:lpstr>Landesfachteam</vt:lpstr>
      <vt:lpstr>Sicherung der schulartübergreifenden Zusammenarbeit Beispiel Fach Mathematik</vt:lpstr>
      <vt:lpstr>Die Arbeit der ZPGen</vt:lpstr>
      <vt:lpstr>Fachberater Aufsicht und Fortbildung</vt:lpstr>
      <vt:lpstr>Fortbildungsformate                    </vt:lpstr>
      <vt:lpstr>Fortbildungen für Fortbildner*innen                    </vt:lpstr>
      <vt:lpstr>Wie werden die Fortbildungen in Zukunft organisiert?</vt:lpstr>
      <vt:lpstr>Beispiele für Fortbildungen im 1. HJ 2020 (Mathematik, ZSL Regionalstelle KA)</vt:lpstr>
      <vt:lpstr>Landesbildungsserver BW (www.schule-bw.de) </vt:lpstr>
      <vt:lpstr>PowerPoint-Präsentation</vt:lpstr>
      <vt:lpstr>PowerPoint-Präsentation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ulf.schweckendiek@iqsh.de</dc:creator>
  <cp:lastModifiedBy>Matthias Heidenreich</cp:lastModifiedBy>
  <cp:revision>1033</cp:revision>
  <cp:lastPrinted>2016-05-26T10:11:57Z</cp:lastPrinted>
  <dcterms:created xsi:type="dcterms:W3CDTF">2015-01-09T11:18:35Z</dcterms:created>
  <dcterms:modified xsi:type="dcterms:W3CDTF">2020-02-15T07:45:01Z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0x010100F29BD02AD4DB6147B7C88B2C7D213ED6</vt:lpwstr>
  </property>
</Properties>
</file>